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121"/>
  </p:notesMasterIdLst>
  <p:handoutMasterIdLst>
    <p:handoutMasterId r:id="rId122"/>
  </p:handoutMasterIdLst>
  <p:sldIdLst>
    <p:sldId id="602" r:id="rId2"/>
    <p:sldId id="386" r:id="rId3"/>
    <p:sldId id="436" r:id="rId4"/>
    <p:sldId id="472" r:id="rId5"/>
    <p:sldId id="545" r:id="rId6"/>
    <p:sldId id="503" r:id="rId7"/>
    <p:sldId id="546" r:id="rId8"/>
    <p:sldId id="622" r:id="rId9"/>
    <p:sldId id="561" r:id="rId10"/>
    <p:sldId id="502" r:id="rId11"/>
    <p:sldId id="435" r:id="rId12"/>
    <p:sldId id="387" r:id="rId13"/>
    <p:sldId id="388" r:id="rId14"/>
    <p:sldId id="390" r:id="rId15"/>
    <p:sldId id="439" r:id="rId16"/>
    <p:sldId id="391" r:id="rId17"/>
    <p:sldId id="514" r:id="rId18"/>
    <p:sldId id="515" r:id="rId19"/>
    <p:sldId id="392" r:id="rId20"/>
    <p:sldId id="544" r:id="rId21"/>
    <p:sldId id="447" r:id="rId22"/>
    <p:sldId id="400" r:id="rId23"/>
    <p:sldId id="450" r:id="rId24"/>
    <p:sldId id="451" r:id="rId25"/>
    <p:sldId id="453" r:id="rId26"/>
    <p:sldId id="454" r:id="rId27"/>
    <p:sldId id="455" r:id="rId28"/>
    <p:sldId id="456" r:id="rId29"/>
    <p:sldId id="547" r:id="rId30"/>
    <p:sldId id="548" r:id="rId31"/>
    <p:sldId id="603" r:id="rId32"/>
    <p:sldId id="519" r:id="rId33"/>
    <p:sldId id="458" r:id="rId34"/>
    <p:sldId id="477" r:id="rId35"/>
    <p:sldId id="459" r:id="rId36"/>
    <p:sldId id="409" r:id="rId37"/>
    <p:sldId id="410" r:id="rId38"/>
    <p:sldId id="549" r:id="rId39"/>
    <p:sldId id="550" r:id="rId40"/>
    <p:sldId id="520" r:id="rId41"/>
    <p:sldId id="613" r:id="rId42"/>
    <p:sldId id="552" r:id="rId43"/>
    <p:sldId id="553" r:id="rId44"/>
    <p:sldId id="554" r:id="rId45"/>
    <p:sldId id="551" r:id="rId46"/>
    <p:sldId id="560" r:id="rId47"/>
    <p:sldId id="610" r:id="rId48"/>
    <p:sldId id="606" r:id="rId49"/>
    <p:sldId id="607" r:id="rId50"/>
    <p:sldId id="608" r:id="rId51"/>
    <p:sldId id="611" r:id="rId52"/>
    <p:sldId id="572" r:id="rId53"/>
    <p:sldId id="556" r:id="rId54"/>
    <p:sldId id="443" r:id="rId55"/>
    <p:sldId id="616" r:id="rId56"/>
    <p:sldId id="615" r:id="rId57"/>
    <p:sldId id="617" r:id="rId58"/>
    <p:sldId id="618" r:id="rId59"/>
    <p:sldId id="619" r:id="rId60"/>
    <p:sldId id="620" r:id="rId61"/>
    <p:sldId id="558" r:id="rId62"/>
    <p:sldId id="562" r:id="rId63"/>
    <p:sldId id="445" r:id="rId64"/>
    <p:sldId id="563" r:id="rId65"/>
    <p:sldId id="484" r:id="rId66"/>
    <p:sldId id="564" r:id="rId67"/>
    <p:sldId id="485" r:id="rId68"/>
    <p:sldId id="614" r:id="rId69"/>
    <p:sldId id="521" r:id="rId70"/>
    <p:sldId id="489" r:id="rId71"/>
    <p:sldId id="473" r:id="rId72"/>
    <p:sldId id="461" r:id="rId73"/>
    <p:sldId id="460" r:id="rId74"/>
    <p:sldId id="522" r:id="rId75"/>
    <p:sldId id="537" r:id="rId76"/>
    <p:sldId id="566" r:id="rId77"/>
    <p:sldId id="538" r:id="rId78"/>
    <p:sldId id="567" r:id="rId79"/>
    <p:sldId id="568" r:id="rId80"/>
    <p:sldId id="569" r:id="rId81"/>
    <p:sldId id="570" r:id="rId82"/>
    <p:sldId id="540" r:id="rId83"/>
    <p:sldId id="579" r:id="rId84"/>
    <p:sldId id="542" r:id="rId85"/>
    <p:sldId id="541" r:id="rId86"/>
    <p:sldId id="527" r:id="rId87"/>
    <p:sldId id="576" r:id="rId88"/>
    <p:sldId id="577" r:id="rId89"/>
    <p:sldId id="578" r:id="rId90"/>
    <p:sldId id="625" r:id="rId91"/>
    <p:sldId id="626" r:id="rId92"/>
    <p:sldId id="629" r:id="rId93"/>
    <p:sldId id="627" r:id="rId94"/>
    <p:sldId id="628" r:id="rId95"/>
    <p:sldId id="623" r:id="rId96"/>
    <p:sldId id="624" r:id="rId97"/>
    <p:sldId id="575" r:id="rId98"/>
    <p:sldId id="580" r:id="rId99"/>
    <p:sldId id="581" r:id="rId100"/>
    <p:sldId id="582" r:id="rId101"/>
    <p:sldId id="583" r:id="rId102"/>
    <p:sldId id="584" r:id="rId103"/>
    <p:sldId id="586" r:id="rId104"/>
    <p:sldId id="525" r:id="rId105"/>
    <p:sldId id="587" r:id="rId106"/>
    <p:sldId id="588" r:id="rId107"/>
    <p:sldId id="589" r:id="rId108"/>
    <p:sldId id="590" r:id="rId109"/>
    <p:sldId id="591" r:id="rId110"/>
    <p:sldId id="592" r:id="rId111"/>
    <p:sldId id="593" r:id="rId112"/>
    <p:sldId id="594" r:id="rId113"/>
    <p:sldId id="595" r:id="rId114"/>
    <p:sldId id="585" r:id="rId115"/>
    <p:sldId id="604" r:id="rId116"/>
    <p:sldId id="598" r:id="rId117"/>
    <p:sldId id="599" r:id="rId118"/>
    <p:sldId id="600" r:id="rId119"/>
    <p:sldId id="601" r:id="rId120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1" autoAdjust="0"/>
    <p:restoredTop sz="87007" autoAdjust="0"/>
  </p:normalViewPr>
  <p:slideViewPr>
    <p:cSldViewPr>
      <p:cViewPr varScale="1">
        <p:scale>
          <a:sx n="138" d="100"/>
          <a:sy n="138" d="100"/>
        </p:scale>
        <p:origin x="184" y="3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shifter</a:t>
            </a:r>
            <a:r>
              <a:rPr lang="de-DE" dirty="0"/>
              <a:t> </a:t>
            </a:r>
            <a:r>
              <a:rPr lang="de-DE" dirty="0" err="1"/>
              <a:t>dates</a:t>
            </a:r>
            <a:r>
              <a:rPr lang="de-DE" dirty="0"/>
              <a:t> back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Otto Jespersen and Roman Jacobson. 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valence</a:t>
            </a:r>
            <a:r>
              <a:rPr lang="de-DE" dirty="0"/>
              <a:t> </a:t>
            </a:r>
            <a:r>
              <a:rPr lang="de-DE" dirty="0" err="1"/>
              <a:t>shifter</a:t>
            </a:r>
            <a:r>
              <a:rPr lang="de-DE" dirty="0"/>
              <a:t> </a:t>
            </a:r>
            <a:r>
              <a:rPr lang="de-DE" dirty="0" err="1"/>
              <a:t>originates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Annie </a:t>
            </a:r>
            <a:r>
              <a:rPr lang="de-DE" dirty="0" err="1"/>
              <a:t>Zaenen</a:t>
            </a:r>
            <a:r>
              <a:rPr lang="de-DE" dirty="0"/>
              <a:t> and Livia Polanyi, a </a:t>
            </a:r>
            <a:r>
              <a:rPr lang="de-DE" dirty="0" err="1"/>
              <a:t>former</a:t>
            </a:r>
            <a:r>
              <a:rPr lang="de-DE" dirty="0"/>
              <a:t> </a:t>
            </a:r>
            <a:r>
              <a:rPr lang="de-DE" dirty="0" err="1"/>
              <a:t>colleague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mine</a:t>
            </a:r>
            <a:r>
              <a:rPr lang="de-DE" dirty="0"/>
              <a:t>. 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. 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sentiment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involves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 simple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in Chapter 4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textbook</a:t>
            </a:r>
            <a:r>
              <a:rPr lang="de-DE" dirty="0"/>
              <a:t>.  </a:t>
            </a:r>
          </a:p>
          <a:p>
            <a:endParaRPr lang="de-DE" dirty="0"/>
          </a:p>
          <a:p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, in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valence</a:t>
            </a:r>
            <a:r>
              <a:rPr lang="de-DE" dirty="0"/>
              <a:t> shifting </a:t>
            </a:r>
            <a:r>
              <a:rPr lang="de-DE" dirty="0" err="1"/>
              <a:t>of</a:t>
            </a:r>
            <a:r>
              <a:rPr lang="de-DE" dirty="0"/>
              <a:t> positive </a:t>
            </a:r>
            <a:r>
              <a:rPr lang="de-DE" dirty="0" err="1"/>
              <a:t>markers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negative </a:t>
            </a:r>
            <a:r>
              <a:rPr lang="de-DE" dirty="0" err="1"/>
              <a:t>markers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a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positive and negative </a:t>
            </a:r>
            <a:r>
              <a:rPr lang="de-DE" dirty="0" err="1"/>
              <a:t>valence</a:t>
            </a:r>
            <a:r>
              <a:rPr lang="de-DE" dirty="0"/>
              <a:t>. 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out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distinction</a:t>
            </a:r>
            <a:r>
              <a:rPr lang="de-DE" dirty="0"/>
              <a:t> </a:t>
            </a:r>
            <a:r>
              <a:rPr lang="de-DE" dirty="0" err="1"/>
              <a:t>manifests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in all open-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; </a:t>
            </a:r>
            <a:r>
              <a:rPr lang="de-DE" dirty="0" err="1"/>
              <a:t>verbs</a:t>
            </a:r>
            <a:r>
              <a:rPr lang="de-DE" dirty="0"/>
              <a:t>, </a:t>
            </a:r>
            <a:r>
              <a:rPr lang="de-DE" dirty="0" err="1"/>
              <a:t>nouns</a:t>
            </a:r>
            <a:r>
              <a:rPr lang="de-DE" dirty="0"/>
              <a:t>, </a:t>
            </a:r>
            <a:r>
              <a:rPr lang="de-DE" dirty="0" err="1"/>
              <a:t>adjective</a:t>
            </a:r>
            <a:r>
              <a:rPr lang="de-DE" dirty="0"/>
              <a:t>, and </a:t>
            </a:r>
            <a:r>
              <a:rPr lang="de-DE" dirty="0" err="1"/>
              <a:t>adverbs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82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effectLst/>
                <a:latin typeface="Times New Roman" panose="02020603050405020304" pitchFamily="18" charset="0"/>
              </a:rPr>
              <a:t>To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illustrate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how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lexical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valence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influences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interpretation</a:t>
            </a:r>
            <a:r>
              <a:rPr lang="de-DE" dirty="0">
                <a:effectLst/>
                <a:latin typeface="Times New Roman" panose="02020603050405020304" pitchFamily="18" charset="0"/>
              </a:rPr>
              <a:t>,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let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us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look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briefly</a:t>
            </a:r>
            <a:r>
              <a:rPr lang="de-DE" dirty="0">
                <a:effectLst/>
                <a:latin typeface="Times New Roman" panose="02020603050405020304" pitchFamily="18" charset="0"/>
              </a:rPr>
              <a:t> at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three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short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texts</a:t>
            </a:r>
            <a:r>
              <a:rPr lang="de-DE" dirty="0">
                <a:effectLst/>
                <a:latin typeface="Times New Roman" panose="02020603050405020304" pitchFamily="18" charset="0"/>
              </a:rPr>
              <a:t>.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While</a:t>
            </a:r>
            <a:r>
              <a:rPr lang="de-DE" dirty="0">
                <a:effectLst/>
                <a:latin typeface="Times New Roman" panose="02020603050405020304" pitchFamily="18" charset="0"/>
              </a:rPr>
              <a:t> all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of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texts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communicate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dirty="0">
                <a:effectLst/>
                <a:latin typeface="Times New Roman" panose="02020603050405020304" pitchFamily="18" charset="0"/>
              </a:rPr>
              <a:t> same denotative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information</a:t>
            </a:r>
            <a:r>
              <a:rPr lang="de-DE" dirty="0">
                <a:effectLst/>
                <a:latin typeface="Times New Roman" panose="02020603050405020304" pitchFamily="18" charset="0"/>
              </a:rPr>
              <a:t>,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connotative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force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of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each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version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is</a:t>
            </a:r>
            <a:r>
              <a:rPr lang="de-DE" dirty="0">
                <a:effectLst/>
                <a:latin typeface="Times New Roman" panose="02020603050405020304" pitchFamily="18" charset="0"/>
              </a:rPr>
              <a:t> different. In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first</a:t>
            </a:r>
            <a:br>
              <a:rPr lang="de-DE" dirty="0"/>
            </a:br>
            <a:r>
              <a:rPr lang="de-DE" dirty="0" err="1">
                <a:effectLst/>
                <a:latin typeface="Times New Roman" panose="02020603050405020304" pitchFamily="18" charset="0"/>
              </a:rPr>
              <a:t>text</a:t>
            </a:r>
            <a:r>
              <a:rPr lang="de-DE" dirty="0">
                <a:effectLst/>
                <a:latin typeface="Times New Roman" panose="02020603050405020304" pitchFamily="18" charset="0"/>
              </a:rPr>
              <a:t>,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protagonist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is</a:t>
            </a:r>
            <a:r>
              <a:rPr lang="de-DE" dirty="0">
                <a:effectLst/>
                <a:latin typeface="Times New Roman" panose="02020603050405020304" pitchFamily="18" charset="0"/>
              </a:rPr>
              <a:t> an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unremarkable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young</a:t>
            </a:r>
            <a:r>
              <a:rPr lang="de-DE" dirty="0">
                <a:effectLst/>
                <a:latin typeface="Times New Roman" panose="02020603050405020304" pitchFamily="18" charset="0"/>
              </a:rPr>
              <a:t> man, in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second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text</a:t>
            </a:r>
            <a:r>
              <a:rPr lang="de-DE" dirty="0">
                <a:effectLst/>
                <a:latin typeface="Times New Roman" panose="02020603050405020304" pitchFamily="18" charset="0"/>
              </a:rPr>
              <a:t>, he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is</a:t>
            </a:r>
            <a:r>
              <a:rPr lang="de-DE" dirty="0">
                <a:effectLst/>
                <a:latin typeface="Times New Roman" panose="02020603050405020304" pitchFamily="18" charset="0"/>
              </a:rPr>
              <a:t> a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much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friendlier</a:t>
            </a:r>
            <a:r>
              <a:rPr lang="de-DE" dirty="0">
                <a:effectLst/>
                <a:latin typeface="Times New Roman" panose="02020603050405020304" pitchFamily="18" charset="0"/>
              </a:rPr>
              <a:t>, warmer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sort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of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chap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while</a:t>
            </a:r>
            <a:r>
              <a:rPr lang="de-DE" dirty="0">
                <a:effectLst/>
                <a:latin typeface="Times New Roman" panose="02020603050405020304" pitchFamily="18" charset="0"/>
              </a:rPr>
              <a:t> he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emerges</a:t>
            </a:r>
            <a:r>
              <a:rPr lang="de-DE" dirty="0">
                <a:effectLst/>
                <a:latin typeface="Times New Roman" panose="02020603050405020304" pitchFamily="18" charset="0"/>
              </a:rPr>
              <a:t> in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third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text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as</a:t>
            </a:r>
            <a:r>
              <a:rPr lang="de-DE" dirty="0">
                <a:effectLst/>
                <a:latin typeface="Times New Roman" panose="02020603050405020304" pitchFamily="18" charset="0"/>
              </a:rPr>
              <a:t> a juvenile delinquent.  The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effect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is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created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by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substitution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of</a:t>
            </a:r>
            <a:r>
              <a:rPr lang="de-DE" dirty="0">
                <a:effectLst/>
                <a:latin typeface="Times New Roman" panose="02020603050405020304" pitchFamily="18" charset="0"/>
              </a:rPr>
              <a:t> large neutral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terms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by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near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synonyms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that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conventionally</a:t>
            </a:r>
            <a:r>
              <a:rPr lang="de-DE" dirty="0">
                <a:effectLst/>
                <a:latin typeface="Times New Roman" panose="02020603050405020304" pitchFamily="18" charset="0"/>
              </a:rPr>
              <a:t> express positive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or</a:t>
            </a:r>
            <a:r>
              <a:rPr lang="de-DE" dirty="0">
                <a:effectLst/>
                <a:latin typeface="Times New Roman" panose="02020603050405020304" pitchFamily="18" charset="0"/>
              </a:rPr>
              <a:t> negative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sentiment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or</a:t>
            </a:r>
            <a:r>
              <a:rPr lang="de-DE" dirty="0">
                <a:effectLst/>
                <a:latin typeface="Times New Roman" panose="02020603050405020304" pitchFamily="18" charset="0"/>
              </a:rPr>
              <a:t> </a:t>
            </a:r>
            <a:r>
              <a:rPr lang="de-DE" dirty="0" err="1">
                <a:effectLst/>
                <a:latin typeface="Times New Roman" panose="02020603050405020304" pitchFamily="18" charset="0"/>
              </a:rPr>
              <a:t>attitude</a:t>
            </a:r>
            <a:r>
              <a:rPr lang="de-DE" dirty="0">
                <a:effectLst/>
                <a:latin typeface="Times New Roman" panose="02020603050405020304" pitchFamily="18" charset="0"/>
              </a:rPr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60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lexical</a:t>
            </a:r>
            <a:r>
              <a:rPr lang="de-DE" dirty="0"/>
              <a:t> </a:t>
            </a:r>
            <a:r>
              <a:rPr lang="de-DE" dirty="0" err="1"/>
              <a:t>valence</a:t>
            </a:r>
            <a:r>
              <a:rPr lang="de-DE" dirty="0"/>
              <a:t> and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valence</a:t>
            </a:r>
            <a:r>
              <a:rPr lang="de-DE" dirty="0"/>
              <a:t> </a:t>
            </a:r>
            <a:r>
              <a:rPr lang="de-DE" dirty="0" err="1"/>
              <a:t>shifters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75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Irony</a:t>
            </a:r>
            <a:r>
              <a:rPr lang="de-DE" dirty="0"/>
              <a:t>: </a:t>
            </a:r>
            <a:r>
              <a:rPr lang="de-DE" dirty="0" err="1"/>
              <a:t>juxtaposition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strong positive </a:t>
            </a:r>
            <a:r>
              <a:rPr lang="de-DE" dirty="0" err="1"/>
              <a:t>adjective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negative verbal </a:t>
            </a:r>
            <a:r>
              <a:rPr lang="de-DE" dirty="0" err="1"/>
              <a:t>predicate</a:t>
            </a:r>
            <a:r>
              <a:rPr lang="de-DE" dirty="0"/>
              <a:t>.  Second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quote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famous</a:t>
            </a:r>
            <a:r>
              <a:rPr lang="de-DE" dirty="0"/>
              <a:t> </a:t>
            </a:r>
            <a:r>
              <a:rPr lang="de-DE" dirty="0" err="1"/>
              <a:t>philosophical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Willard Van </a:t>
            </a:r>
            <a:r>
              <a:rPr lang="de-DE" dirty="0" err="1"/>
              <a:t>Orman</a:t>
            </a:r>
            <a:r>
              <a:rPr lang="de-DE" dirty="0"/>
              <a:t> Quine </a:t>
            </a:r>
            <a:r>
              <a:rPr lang="de-DE" dirty="0" err="1"/>
              <a:t>entitled</a:t>
            </a:r>
            <a:r>
              <a:rPr lang="de-DE" dirty="0"/>
              <a:t> </a:t>
            </a:r>
            <a:r>
              <a:rPr lang="de-DE" i="1" dirty="0" err="1"/>
              <a:t>Two</a:t>
            </a:r>
            <a:r>
              <a:rPr lang="de-DE" i="1" dirty="0"/>
              <a:t> Dogmas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Empiricism</a:t>
            </a:r>
            <a:r>
              <a:rPr lang="de-DE" dirty="0"/>
              <a:t>. 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convey</a:t>
            </a:r>
            <a:r>
              <a:rPr lang="de-DE" dirty="0"/>
              <a:t> a positive </a:t>
            </a:r>
            <a:r>
              <a:rPr lang="de-DE" dirty="0" err="1"/>
              <a:t>or</a:t>
            </a:r>
            <a:r>
              <a:rPr lang="de-DE" dirty="0"/>
              <a:t> a negative </a:t>
            </a:r>
            <a:r>
              <a:rPr lang="de-DE" dirty="0" err="1"/>
              <a:t>attitude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Leibniz‘s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summarized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.  The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yes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/>
              <a:t>. 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Indirect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–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Jacobson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shifter</a:t>
            </a:r>
            <a:r>
              <a:rPr lang="de-DE" dirty="0"/>
              <a:t> in an </a:t>
            </a:r>
            <a:r>
              <a:rPr lang="de-DE" dirty="0" err="1"/>
              <a:t>article</a:t>
            </a:r>
            <a:r>
              <a:rPr lang="de-DE" dirty="0"/>
              <a:t> in a well-</a:t>
            </a:r>
            <a:r>
              <a:rPr lang="de-DE" dirty="0" err="1"/>
              <a:t>known</a:t>
            </a:r>
            <a:r>
              <a:rPr lang="de-DE" dirty="0"/>
              <a:t> 1957 </a:t>
            </a:r>
            <a:r>
              <a:rPr lang="de-DE" dirty="0" err="1"/>
              <a:t>article</a:t>
            </a:r>
            <a:r>
              <a:rPr lang="de-DE" dirty="0"/>
              <a:t> </a:t>
            </a:r>
            <a:r>
              <a:rPr lang="de-DE" dirty="0" err="1"/>
              <a:t>entitle</a:t>
            </a:r>
            <a:r>
              <a:rPr lang="de-DE" dirty="0"/>
              <a:t> </a:t>
            </a:r>
            <a:r>
              <a:rPr lang="de-DE" dirty="0" err="1"/>
              <a:t>Shifters</a:t>
            </a:r>
            <a:r>
              <a:rPr lang="de-DE" dirty="0"/>
              <a:t>, verbal </a:t>
            </a:r>
            <a:r>
              <a:rPr lang="de-DE" dirty="0" err="1"/>
              <a:t>categories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Russian</a:t>
            </a:r>
            <a:r>
              <a:rPr lang="de-DE" dirty="0"/>
              <a:t> </a:t>
            </a:r>
            <a:r>
              <a:rPr lang="de-DE" dirty="0" err="1"/>
              <a:t>verb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52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45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77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82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73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39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14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16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14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113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8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114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27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119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16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12/7/23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3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80162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Consider two hypotheses:</a:t>
            </a:r>
          </a:p>
          <a:p>
            <a:pPr lvl="1"/>
            <a:r>
              <a:rPr lang="en-US"/>
              <a:t>Null hypothesis: A isn't better than B</a:t>
            </a:r>
          </a:p>
          <a:p>
            <a:pPr lvl="1"/>
            <a:r>
              <a:rPr lang="en-US"/>
              <a:t>A is better than B</a:t>
            </a:r>
          </a:p>
          <a:p>
            <a:r>
              <a:rPr lang="en-US"/>
              <a:t>We want to rule out H</a:t>
            </a:r>
            <a:r>
              <a:rPr lang="en-US" baseline="-25000"/>
              <a:t>0</a:t>
            </a:r>
            <a:endParaRPr lang="en-US"/>
          </a:p>
          <a:p>
            <a:r>
              <a:rPr lang="en-US"/>
              <a:t>We create a random variable X ranging over test sets</a:t>
            </a:r>
          </a:p>
          <a:p>
            <a:r>
              <a:rPr lang="en-US"/>
              <a:t>And ask, how likely, if H</a:t>
            </a:r>
            <a:r>
              <a:rPr lang="en-US" baseline="-25000"/>
              <a:t>0</a:t>
            </a:r>
            <a:r>
              <a:rPr lang="en-US"/>
              <a:t> is true, is it that among these test sets we would see the 𝛿(x) we did see?</a:t>
            </a:r>
          </a:p>
          <a:p>
            <a:pPr marL="630238" indent="-396875">
              <a:buFont typeface="Arial" panose="020B0604020202020204" pitchFamily="34" charset="0"/>
              <a:buChar char="•"/>
            </a:pPr>
            <a:r>
              <a:rPr lang="en-US"/>
              <a:t>Formalized as the p-value:</a:t>
            </a:r>
          </a:p>
          <a:p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48962-013F-E84E-852A-E6D5E7BF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09" y="1200150"/>
            <a:ext cx="1931773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3" y="4293548"/>
            <a:ext cx="4304632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82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04950"/>
            <a:ext cx="7863840" cy="3720152"/>
          </a:xfrm>
        </p:spPr>
        <p:txBody>
          <a:bodyPr>
            <a:normAutofit/>
          </a:bodyPr>
          <a:lstStyle/>
          <a:p>
            <a:pPr lvl="1"/>
            <a:r>
              <a:rPr lang="en-US"/>
              <a:t>In our example, this p-value is the probability that we would see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assuming H</a:t>
            </a:r>
            <a:r>
              <a:rPr lang="en-US" baseline="-25000"/>
              <a:t>0</a:t>
            </a:r>
            <a:r>
              <a:rPr lang="en-US"/>
              <a:t> (=</a:t>
            </a:r>
            <a:r>
              <a:rPr lang="en-US" i="1"/>
              <a:t>A </a:t>
            </a:r>
            <a:r>
              <a:rPr lang="en-US"/>
              <a:t>is not better than </a:t>
            </a:r>
            <a:r>
              <a:rPr lang="en-US" i="1"/>
              <a:t>B)</a:t>
            </a:r>
            <a:r>
              <a:rPr lang="en-US"/>
              <a:t>.</a:t>
            </a:r>
          </a:p>
          <a:p>
            <a:pPr lvl="2"/>
            <a:r>
              <a:rPr lang="en-US"/>
              <a:t>If H</a:t>
            </a:r>
            <a:r>
              <a:rPr lang="en-US" baseline="-25000"/>
              <a:t>0</a:t>
            </a:r>
            <a:r>
              <a:rPr lang="en-US"/>
              <a:t> is true but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is huge, that is surprising!  Very low probability!</a:t>
            </a:r>
          </a:p>
          <a:p>
            <a:pPr lvl="1"/>
            <a:r>
              <a:rPr lang="en-US"/>
              <a:t>A very small p-value means that the difference we observed is very unlikely under the null hypothesis, and we can reject the null hypothesis </a:t>
            </a:r>
          </a:p>
          <a:p>
            <a:pPr lvl="1"/>
            <a:r>
              <a:rPr lang="en-US"/>
              <a:t>Very small: .05 or .01 </a:t>
            </a:r>
          </a:p>
          <a:p>
            <a:pPr lvl="1"/>
            <a:r>
              <a:rPr lang="en-US"/>
              <a:t>A result(e.g., “</a:t>
            </a:r>
            <a:r>
              <a:rPr lang="en-US" i="1"/>
              <a:t>A </a:t>
            </a:r>
            <a:r>
              <a:rPr lang="en-US"/>
              <a:t>is better than </a:t>
            </a:r>
            <a:r>
              <a:rPr lang="en-US" i="1"/>
              <a:t>B</a:t>
            </a:r>
            <a:r>
              <a:rPr lang="en-US"/>
              <a:t>”) is </a:t>
            </a:r>
            <a:r>
              <a:rPr lang="en-US" b="1"/>
              <a:t>statistically significant </a:t>
            </a:r>
            <a:r>
              <a:rPr lang="en-US"/>
              <a:t>if the </a:t>
            </a:r>
            <a:r>
              <a:rPr lang="el-GR"/>
              <a:t>δ </a:t>
            </a:r>
            <a:r>
              <a:rPr lang="en-US"/>
              <a:t>we saw has a probability that is below the threshold and we therefore reject this null hypothesis. </a:t>
            </a:r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4" y="826316"/>
            <a:ext cx="3466432" cy="5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38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8153400" cy="4019550"/>
          </a:xfrm>
        </p:spPr>
        <p:txBody>
          <a:bodyPr>
            <a:normAutofit/>
          </a:bodyPr>
          <a:lstStyle/>
          <a:p>
            <a:pPr lvl="1"/>
            <a:r>
              <a:rPr lang="en-US"/>
              <a:t>How do we compute this probability?</a:t>
            </a:r>
          </a:p>
          <a:p>
            <a:pPr lvl="1"/>
            <a:r>
              <a:rPr lang="en-US"/>
              <a:t>In NLP, we don't tend to use parametric tests (like t-tests)</a:t>
            </a:r>
          </a:p>
          <a:p>
            <a:pPr lvl="1"/>
            <a:r>
              <a:rPr lang="en-US"/>
              <a:t>Instead, we use non-parametric tests based on sampling: artificially creating many versions of the setup.</a:t>
            </a:r>
          </a:p>
          <a:p>
            <a:pPr lvl="1"/>
            <a:r>
              <a:rPr lang="en-US"/>
              <a:t>For example, suppose we had created zillions of </a:t>
            </a:r>
            <a:r>
              <a:rPr lang="en-US" err="1"/>
              <a:t>testsets</a:t>
            </a:r>
            <a:r>
              <a:rPr lang="en-US"/>
              <a:t> x'.</a:t>
            </a:r>
          </a:p>
          <a:p>
            <a:pPr lvl="2"/>
            <a:r>
              <a:rPr lang="en-US"/>
              <a:t>Now we measure the value of 𝛿(x') on each test set</a:t>
            </a:r>
          </a:p>
          <a:p>
            <a:pPr lvl="2"/>
            <a:r>
              <a:rPr lang="en-US"/>
              <a:t>That gives us a distribution</a:t>
            </a:r>
          </a:p>
          <a:p>
            <a:pPr lvl="2"/>
            <a:r>
              <a:rPr lang="en-US"/>
              <a:t>Now set a threshold (say .01).</a:t>
            </a:r>
          </a:p>
          <a:p>
            <a:pPr lvl="2"/>
            <a:r>
              <a:rPr lang="en-US"/>
              <a:t>So if we see that in 99% of the test sets 𝛿(x) &gt; 𝛿(x') </a:t>
            </a:r>
          </a:p>
          <a:p>
            <a:pPr lvl="3"/>
            <a:r>
              <a:rPr lang="en-US" sz="1800"/>
              <a:t>We conclude that our original test set delta was a real delta and not an artifact.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878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FB0B-B19F-D046-AF21-E9CA044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4248-B997-4447-9D40-A352D167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Two common approaches:</a:t>
            </a:r>
          </a:p>
          <a:p>
            <a:pPr lvl="1"/>
            <a:r>
              <a:rPr lang="en-US"/>
              <a:t>approximate randomization </a:t>
            </a:r>
          </a:p>
          <a:p>
            <a:pPr lvl="1"/>
            <a:r>
              <a:rPr lang="en-US"/>
              <a:t>bootstrap test</a:t>
            </a:r>
          </a:p>
          <a:p>
            <a:r>
              <a:rPr lang="en-US"/>
              <a:t>Paired tests:</a:t>
            </a:r>
          </a:p>
          <a:p>
            <a:pPr lvl="1"/>
            <a:r>
              <a:rPr lang="en-US"/>
              <a:t>Comparing two sets of observations in which each observation in one set can be paired with an observation in another.</a:t>
            </a:r>
          </a:p>
          <a:p>
            <a:pPr lvl="1"/>
            <a:r>
              <a:rPr lang="en-US"/>
              <a:t>For example, when looking at systems A and B </a:t>
            </a:r>
            <a:r>
              <a:rPr lang="en-US" b="1"/>
              <a:t>on the same test set</a:t>
            </a:r>
            <a:r>
              <a:rPr lang="en-US"/>
              <a:t>, we can compare the performance of system </a:t>
            </a:r>
            <a:r>
              <a:rPr lang="en-US" i="1"/>
              <a:t>A </a:t>
            </a:r>
            <a:r>
              <a:rPr lang="en-US"/>
              <a:t>and</a:t>
            </a:r>
            <a:r>
              <a:rPr lang="en-US" i="1"/>
              <a:t> B </a:t>
            </a:r>
            <a:r>
              <a:rPr lang="en-US"/>
              <a:t>on each same</a:t>
            </a:r>
            <a:r>
              <a:rPr lang="en-US" i="1"/>
              <a:t> </a:t>
            </a:r>
            <a:r>
              <a:rPr lang="en-US"/>
              <a:t>observation </a:t>
            </a:r>
            <a:r>
              <a:rPr lang="en-US" i="1"/>
              <a:t>x</a:t>
            </a:r>
            <a:r>
              <a:rPr lang="en-US" i="1" baseline="-25000"/>
              <a:t>i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85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659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797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543801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Can apply to any metric (accuracy, precision, recall, F1,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 marL="0" indent="0">
              <a:buNone/>
            </a:pPr>
            <a:r>
              <a:rPr lang="en-US" b="1"/>
              <a:t>Bootstrap</a:t>
            </a:r>
            <a:r>
              <a:rPr lang="en-US"/>
              <a:t> means to repeatedly draw large numbers of smaller samples with replacement (called </a:t>
            </a:r>
            <a:r>
              <a:rPr lang="en-US" b="1"/>
              <a:t>bootstrap samples</a:t>
            </a:r>
            <a:r>
              <a:rPr lang="en-US"/>
              <a:t>) from an original larger sample. 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4566-B632-134A-92A0-6CEC11E46674}"/>
              </a:ext>
            </a:extLst>
          </p:cNvPr>
          <p:cNvSpPr txBox="1"/>
          <p:nvPr/>
        </p:nvSpPr>
        <p:spPr>
          <a:xfrm>
            <a:off x="2895600" y="842008"/>
            <a:ext cx="289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Efron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1993</a:t>
            </a:r>
          </a:p>
        </p:txBody>
      </p:sp>
    </p:spTree>
    <p:extLst>
      <p:ext uri="{BB962C8B-B14F-4D97-AF65-F5344CB8AC3E}">
        <p14:creationId xmlns:p14="http://schemas.microsoft.com/office/powerpoint/2010/main" val="37967109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940040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Consider a baby text classification example with a test set x of 10 documents, using accuracy as metric.</a:t>
            </a:r>
          </a:p>
          <a:p>
            <a:pPr marL="0" indent="0">
              <a:buNone/>
            </a:pPr>
            <a:r>
              <a:rPr lang="en-US"/>
              <a:t>Suppose these are the results of systems A and B on x, with 4 outcomes (A &amp; B both right, A &amp; B both wrong, A right/B wrong, A wrong/B right):</a:t>
            </a:r>
          </a:p>
          <a:p>
            <a:pPr marL="0" indent="0">
              <a:buNone/>
            </a:pPr>
            <a:r>
              <a:rPr lang="en-US"/>
              <a:t>	either A+B both correct, or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5" y="3714750"/>
            <a:ext cx="8096250" cy="6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33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895350"/>
            <a:ext cx="8168640" cy="3971945"/>
          </a:xfrm>
        </p:spPr>
        <p:txBody>
          <a:bodyPr>
            <a:normAutofit/>
          </a:bodyPr>
          <a:lstStyle/>
          <a:p>
            <a:r>
              <a:rPr lang="en-US"/>
              <a:t>Now we create, many, say, </a:t>
            </a:r>
            <a:r>
              <a:rPr lang="en-US" i="1"/>
              <a:t>b=</a:t>
            </a:r>
            <a:r>
              <a:rPr lang="en-US"/>
              <a:t>10,000 virtual test sets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each of size </a:t>
            </a:r>
            <a:r>
              <a:rPr lang="en-US" i="1"/>
              <a:t>n </a:t>
            </a:r>
            <a:r>
              <a:rPr lang="en-US"/>
              <a:t>= 10. </a:t>
            </a:r>
          </a:p>
          <a:p>
            <a:r>
              <a:rPr lang="en-US"/>
              <a:t>To make each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we randomly select a cell from row </a:t>
            </a:r>
            <a:r>
              <a:rPr lang="en-US" i="1"/>
              <a:t>x, </a:t>
            </a:r>
            <a:r>
              <a:rPr lang="en-US"/>
              <a:t>with replacement, 10 times</a:t>
            </a:r>
            <a:r>
              <a:rPr lang="en-US" i="1"/>
              <a:t>: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64798"/>
            <a:ext cx="809625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12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>
            <a:normAutofit/>
          </a:bodyPr>
          <a:lstStyle/>
          <a:p>
            <a:r>
              <a:rPr lang="en-US"/>
              <a:t>Now we have a distribution!  We can check how often A has an </a:t>
            </a:r>
            <a:r>
              <a:rPr lang="en-US" b="1"/>
              <a:t>accidental</a:t>
            </a:r>
            <a:r>
              <a:rPr lang="en-US"/>
              <a:t> advantage, to see if the original 𝛿(x) we saw was very common.</a:t>
            </a:r>
          </a:p>
          <a:p>
            <a:r>
              <a:rPr lang="en-US"/>
              <a:t>Now assuming H</a:t>
            </a:r>
            <a:r>
              <a:rPr lang="en-US" baseline="-25000"/>
              <a:t>0</a:t>
            </a:r>
            <a:r>
              <a:rPr lang="en-US"/>
              <a:t>, that means normally we expect 𝛿(x')=0</a:t>
            </a:r>
          </a:p>
          <a:p>
            <a:r>
              <a:rPr lang="en-US"/>
              <a:t>So we just count how many times the 𝛿(x') we found exceeds the expected 0 value by 𝛿(x)  or more: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7" y="4248150"/>
            <a:ext cx="4422486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8092440" cy="2371725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Alas, it's slightly more complicated.</a:t>
            </a:r>
          </a:p>
          <a:p>
            <a:r>
              <a:rPr lang="en-US" sz="2400"/>
              <a:t>We didn’t draw these samples from a distribution with 0 mean; we created them from the original test set </a:t>
            </a:r>
            <a:r>
              <a:rPr lang="en-US" sz="2400" i="1"/>
              <a:t>x</a:t>
            </a:r>
            <a:r>
              <a:rPr lang="en-US" sz="2400"/>
              <a:t>, which happens to be biased (by .20) in favor of </a:t>
            </a:r>
            <a:r>
              <a:rPr lang="en-US" sz="2400" i="1"/>
              <a:t>A</a:t>
            </a:r>
            <a:r>
              <a:rPr lang="en-US" sz="2400"/>
              <a:t>. </a:t>
            </a:r>
          </a:p>
          <a:p>
            <a:r>
              <a:rPr lang="en-US" sz="2400"/>
              <a:t>So to measure how surprising is our observed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), we actually compute the p-value by counting how often </a:t>
            </a:r>
            <a:r>
              <a:rPr lang="el-GR" sz="2400"/>
              <a:t>δ(</a:t>
            </a:r>
            <a:r>
              <a:rPr lang="en-US" sz="2400" i="1"/>
              <a:t>x'</a:t>
            </a:r>
            <a:r>
              <a:rPr lang="en-US" sz="2400"/>
              <a:t>) exceeds the expected value of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by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or more: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400" y="3343275"/>
            <a:ext cx="487845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9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52550"/>
            <a:ext cx="80924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Suppose:</a:t>
            </a:r>
          </a:p>
          <a:p>
            <a:pPr lvl="1"/>
            <a:r>
              <a:rPr lang="en-US" sz="2600"/>
              <a:t>We have 10,000 test sets 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 and a threshold of .01 </a:t>
            </a:r>
          </a:p>
          <a:p>
            <a:pPr lvl="1"/>
            <a:r>
              <a:rPr lang="en-US" sz="2600"/>
              <a:t>And in only 47 of the test sets do we find that 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)) ≥ 2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)</a:t>
            </a:r>
          </a:p>
          <a:p>
            <a:pPr lvl="1"/>
            <a:r>
              <a:rPr lang="en-US" sz="2600"/>
              <a:t>The resulting p-value is .0047 </a:t>
            </a:r>
          </a:p>
          <a:p>
            <a:pPr lvl="1"/>
            <a:r>
              <a:rPr lang="en-US" sz="2600"/>
              <a:t>This is smaller than .01, indicating </a:t>
            </a:r>
            <a:r>
              <a:rPr lang="el-GR" sz="2600"/>
              <a:t>δ (</a:t>
            </a:r>
            <a:r>
              <a:rPr lang="en-US" sz="2600" i="1"/>
              <a:t>x</a:t>
            </a:r>
            <a:r>
              <a:rPr lang="en-US" sz="2600"/>
              <a:t>) is indeed sufficiently surprising</a:t>
            </a:r>
          </a:p>
          <a:p>
            <a:pPr lvl="1"/>
            <a:r>
              <a:rPr lang="en-US" sz="2600"/>
              <a:t>And we reject the null hypothesis and conclude </a:t>
            </a:r>
            <a:r>
              <a:rPr lang="en-US" sz="2600" i="1"/>
              <a:t>A </a:t>
            </a:r>
            <a:r>
              <a:rPr lang="en-US" sz="2600"/>
              <a:t>is better than </a:t>
            </a:r>
            <a:r>
              <a:rPr lang="en-US" sz="2600" i="1"/>
              <a:t>B</a:t>
            </a:r>
            <a:r>
              <a:rPr lang="en-US" sz="2600"/>
              <a:t>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0165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51B2-4E0A-7141-A7E9-FF089CE2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Paired bootstrap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45780E-D2E4-794A-885A-922129F46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0496"/>
            <a:ext cx="8072847" cy="31089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E8A00-0FF6-004F-B472-FF7B4D1B86D5}"/>
              </a:ext>
            </a:extLst>
          </p:cNvPr>
          <p:cNvSpPr txBox="1"/>
          <p:nvPr/>
        </p:nvSpPr>
        <p:spPr>
          <a:xfrm>
            <a:off x="3103906" y="80009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After Berg-Kirkpatrick et al (2012)</a:t>
            </a:r>
          </a:p>
        </p:txBody>
      </p:sp>
    </p:spTree>
    <p:extLst>
      <p:ext uri="{BB962C8B-B14F-4D97-AF65-F5344CB8AC3E}">
        <p14:creationId xmlns:p14="http://schemas.microsoft.com/office/powerpoint/2010/main" val="6153367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8564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601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each algorithm you release, document:</a:t>
            </a:r>
          </a:p>
          <a:p>
            <a:pPr lvl="1"/>
            <a:r>
              <a:rPr lang="en-US"/>
              <a:t>training algorithms and parameters </a:t>
            </a:r>
          </a:p>
          <a:p>
            <a:pPr lvl="1"/>
            <a:r>
              <a:rPr lang="en-US"/>
              <a:t>training data sources, motivation, and preprocessing </a:t>
            </a:r>
          </a:p>
          <a:p>
            <a:pPr lvl="1"/>
            <a:r>
              <a:rPr lang="en-US"/>
              <a:t>evaluation data sources, motivation, and preprocessing </a:t>
            </a:r>
          </a:p>
          <a:p>
            <a:pPr lvl="1"/>
            <a:r>
              <a:rPr lang="en-US"/>
              <a:t>intended use and users </a:t>
            </a:r>
          </a:p>
          <a:p>
            <a:pPr lvl="1"/>
            <a:r>
              <a:rPr lang="en-US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179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8382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215900" progId="Equation.3">
                  <p:embed/>
                </p:oleObj>
              </mc:Choice>
              <mc:Fallback>
                <p:oleObj name="Equation" r:id="rId2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92500" imgH="215900" progId="Equation.3">
                  <p:embed/>
                </p:oleObj>
              </mc:Choice>
              <mc:Fallback>
                <p:oleObj name="Equation" r:id="rId4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368300" progId="Equation.3">
                  <p:embed/>
                </p:oleObj>
              </mc:Choice>
              <mc:Fallback>
                <p:oleObj name="Equation" r:id="rId4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/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1963: solved by </a:t>
            </a:r>
            <a:r>
              <a:rPr lang="en-US" err="1"/>
              <a:t>Mosteller</a:t>
            </a:r>
            <a:r>
              <a:rPr lang="en-US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0" imgH="571500" progId="Equation.3">
                  <p:embed/>
                </p:oleObj>
              </mc:Choice>
              <mc:Fallback>
                <p:oleObj name="Equation" r:id="rId2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500" imgH="292100" progId="Equation.3">
                  <p:embed/>
                </p:oleObj>
              </mc:Choice>
              <mc:Fallback>
                <p:oleObj name="Equation" r:id="rId4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571500" progId="Equation.3">
                  <p:embed/>
                </p:oleObj>
              </mc:Choice>
              <mc:Fallback>
                <p:oleObj name="Equation" r:id="rId2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711200" progId="Equation.3">
                  <p:embed/>
                </p:oleObj>
              </mc:Choice>
              <mc:Fallback>
                <p:oleObj name="Equation" r:id="rId4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27200" imgH="571500" progId="Equation.3">
                  <p:embed/>
                </p:oleObj>
              </mc:Choice>
              <mc:Fallback>
                <p:oleObj name="Equation" r:id="rId6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431800" progId="Equation.3">
                  <p:embed/>
                </p:oleObj>
              </mc:Choice>
              <mc:Fallback>
                <p:oleObj name="Equation" r:id="rId2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600" imgH="406400" progId="Equation.3">
                  <p:embed/>
                </p:oleObj>
              </mc:Choice>
              <mc:Fallback>
                <p:oleObj name="Equation" r:id="rId4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406400" progId="Equation.3">
                  <p:embed/>
                </p:oleObj>
              </mc:Choice>
              <mc:Fallback>
                <p:oleObj name="Equation" r:id="rId2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81200" imgH="431800" progId="Equation.3">
                    <p:embed/>
                  </p:oleObj>
                </mc:Choice>
                <mc:Fallback>
                  <p:oleObj name="Equation" r:id="rId4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700" imgH="393700" progId="Equation.3">
                  <p:embed/>
                </p:oleObj>
              </mc:Choice>
              <mc:Fallback>
                <p:oleObj name="Equation" r:id="rId2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F6439-A6A1-1E32-C69D-79A26686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7353"/>
            <a:ext cx="7543800" cy="680397"/>
          </a:xfrm>
        </p:spPr>
        <p:txBody>
          <a:bodyPr>
            <a:normAutofit/>
          </a:bodyPr>
          <a:lstStyle/>
          <a:p>
            <a:r>
              <a:rPr lang="de-DE" dirty="0" err="1"/>
              <a:t>Contextual</a:t>
            </a:r>
            <a:r>
              <a:rPr lang="de-DE" dirty="0"/>
              <a:t> Valence </a:t>
            </a:r>
            <a:r>
              <a:rPr lang="de-DE" dirty="0" err="1"/>
              <a:t>Shifters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2ECF69-C6EC-D13C-2DFF-B1004DFED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Term </a:t>
            </a:r>
            <a:r>
              <a:rPr lang="de-DE" dirty="0" err="1"/>
              <a:t>coined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Livia Polanyi and Annie </a:t>
            </a:r>
            <a:r>
              <a:rPr lang="de-DE" dirty="0" err="1"/>
              <a:t>Zaenen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Reference: L. Polanyi and A. </a:t>
            </a:r>
            <a:r>
              <a:rPr lang="de-DE" dirty="0" err="1"/>
              <a:t>Zaenen</a:t>
            </a:r>
            <a:r>
              <a:rPr lang="de-DE" dirty="0"/>
              <a:t> (2004). </a:t>
            </a:r>
            <a:r>
              <a:rPr lang="de-DE" dirty="0" err="1"/>
              <a:t>Contextual</a:t>
            </a:r>
            <a:r>
              <a:rPr lang="de-DE" dirty="0"/>
              <a:t> Valence </a:t>
            </a:r>
            <a:r>
              <a:rPr lang="de-DE" dirty="0" err="1"/>
              <a:t>Shifters</a:t>
            </a:r>
            <a:r>
              <a:rPr lang="de-DE" dirty="0"/>
              <a:t>. </a:t>
            </a:r>
            <a:r>
              <a:rPr lang="de-DE" i="1" dirty="0"/>
              <a:t>AAAI Symposium on Attitude</a:t>
            </a:r>
            <a:r>
              <a:rPr lang="de-DE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contents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Take-</a:t>
            </a:r>
            <a:r>
              <a:rPr lang="de-DE" dirty="0" err="1">
                <a:solidFill>
                  <a:srgbClr val="00B050"/>
                </a:solidFill>
              </a:rPr>
              <a:t>home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message</a:t>
            </a:r>
            <a:r>
              <a:rPr lang="de-DE" dirty="0">
                <a:solidFill>
                  <a:srgbClr val="00B050"/>
                </a:solidFill>
              </a:rPr>
              <a:t>: </a:t>
            </a:r>
            <a:r>
              <a:rPr lang="de-DE" dirty="0" err="1">
                <a:solidFill>
                  <a:srgbClr val="00B050"/>
                </a:solidFill>
              </a:rPr>
              <a:t>there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is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much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more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consider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beyond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negation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for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sentiment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classification</a:t>
            </a:r>
            <a:r>
              <a:rPr lang="de-DE" dirty="0">
                <a:solidFill>
                  <a:srgbClr val="00B050"/>
                </a:solidFill>
              </a:rPr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2660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B0B5A-47B0-B4F5-D701-B6775B52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Simple </a:t>
            </a:r>
            <a:r>
              <a:rPr lang="de-DE" dirty="0" err="1"/>
              <a:t>Lexical</a:t>
            </a:r>
            <a:r>
              <a:rPr lang="de-DE" dirty="0"/>
              <a:t> Valence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76C64D3C-8F6F-1577-B1AD-09FBE7ABA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253674"/>
              </p:ext>
            </p:extLst>
          </p:nvPr>
        </p:nvGraphicFramePr>
        <p:xfrm>
          <a:off x="822324" y="895350"/>
          <a:ext cx="7635876" cy="4028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292">
                  <a:extLst>
                    <a:ext uri="{9D8B030D-6E8A-4147-A177-3AD203B41FA5}">
                      <a16:colId xmlns:a16="http://schemas.microsoft.com/office/drawing/2014/main" val="971202106"/>
                    </a:ext>
                  </a:extLst>
                </a:gridCol>
                <a:gridCol w="2545292">
                  <a:extLst>
                    <a:ext uri="{9D8B030D-6E8A-4147-A177-3AD203B41FA5}">
                      <a16:colId xmlns:a16="http://schemas.microsoft.com/office/drawing/2014/main" val="518233313"/>
                    </a:ext>
                  </a:extLst>
                </a:gridCol>
                <a:gridCol w="2545292">
                  <a:extLst>
                    <a:ext uri="{9D8B030D-6E8A-4147-A177-3AD203B41FA5}">
                      <a16:colId xmlns:a16="http://schemas.microsoft.com/office/drawing/2014/main" val="3469311574"/>
                    </a:ext>
                  </a:extLst>
                </a:gridCol>
              </a:tblGrid>
              <a:tr h="553903">
                <a:tc>
                  <a:txBody>
                    <a:bodyPr/>
                    <a:lstStyle/>
                    <a:p>
                      <a:r>
                        <a:rPr lang="de-DE" dirty="0"/>
                        <a:t>PART OF 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Positive 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Negative Valence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52163"/>
                  </a:ext>
                </a:extLst>
              </a:tr>
              <a:tr h="1365788">
                <a:tc>
                  <a:txBody>
                    <a:bodyPr/>
                    <a:lstStyle/>
                    <a:p>
                      <a:r>
                        <a:rPr lang="de-DE" sz="1800" dirty="0"/>
                        <a:t>Verbs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boost, </a:t>
                      </a:r>
                      <a:r>
                        <a:rPr lang="de-DE" sz="1800" dirty="0" err="1"/>
                        <a:t>embrace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ensure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encourage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delight</a:t>
                      </a:r>
                      <a:r>
                        <a:rPr lang="de-DE" sz="1800" dirty="0"/>
                        <a:t>, manage, </a:t>
                      </a:r>
                      <a:r>
                        <a:rPr lang="de-DE" sz="1800" dirty="0" err="1"/>
                        <a:t>ease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conspire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meddle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-courage,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fiddle</a:t>
                      </a:r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fail, </a:t>
                      </a:r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haggle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304179"/>
                  </a:ext>
                </a:extLst>
              </a:tr>
              <a:tr h="553903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de-DE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Nouns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approval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benefit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chance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credit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favor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freedom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hope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Backlash, </a:t>
                      </a:r>
                      <a:r>
                        <a:rPr lang="de-DE" sz="1800" dirty="0" err="1"/>
                        <a:t>backlog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bankcruptcy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beating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catastrophe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87983"/>
                  </a:ext>
                </a:extLst>
              </a:tr>
              <a:tr h="553903">
                <a:tc>
                  <a:txBody>
                    <a:bodyPr/>
                    <a:lstStyle/>
                    <a:p>
                      <a:r>
                        <a:rPr lang="de-DE" sz="1800" dirty="0" err="1"/>
                        <a:t>Adjectives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attractive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better</a:t>
                      </a:r>
                      <a:r>
                        <a:rPr lang="de-DE" sz="1800" dirty="0"/>
                        <a:t>, brave, </a:t>
                      </a:r>
                      <a:r>
                        <a:rPr lang="de-DE" sz="1800" dirty="0" err="1"/>
                        <a:t>bright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annoying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awry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arbitrary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bad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botched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38329"/>
                  </a:ext>
                </a:extLst>
              </a:tr>
              <a:tr h="553903">
                <a:tc>
                  <a:txBody>
                    <a:bodyPr/>
                    <a:lstStyle/>
                    <a:p>
                      <a:r>
                        <a:rPr lang="de-DE" sz="1800" dirty="0"/>
                        <a:t>Adverbs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Attractively</a:t>
                      </a:r>
                      <a:r>
                        <a:rPr lang="de-DE" sz="1800" dirty="0"/>
                        <a:t>,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annoyingly</a:t>
                      </a:r>
                      <a:r>
                        <a:rPr lang="de-DE" sz="1800" dirty="0"/>
                        <a:t>,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76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144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6FBB9-1362-E94F-25ED-EE62D755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Lexical</a:t>
            </a:r>
            <a:r>
              <a:rPr lang="de-DE" dirty="0"/>
              <a:t> Valence in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5B56C2-2C9F-D4E8-AF36-5E938BDE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000" dirty="0"/>
              <a:t>Text 1: 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The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eighteen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year</a:t>
            </a:r>
            <a:r>
              <a:rPr lang="de-DE" sz="2000" b="1" dirty="0" err="1">
                <a:latin typeface="Times New Roman" panose="02020603050405020304" pitchFamily="18" charset="0"/>
              </a:rPr>
              <a:t>-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old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walked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through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part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of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town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where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he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lived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. He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stopped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for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a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while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to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talk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with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people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on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street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and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then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went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to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a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store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for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some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food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to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bring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to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the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small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apartment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where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he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lived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with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dirty="0" err="1">
                <a:effectLst/>
                <a:latin typeface="Times New Roman" panose="02020603050405020304" pitchFamily="18" charset="0"/>
              </a:rPr>
              <a:t>some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people</a:t>
            </a:r>
            <a:r>
              <a:rPr lang="de-DE" sz="2000" b="1" dirty="0">
                <a:effectLst/>
                <a:latin typeface="Times New Roman" panose="02020603050405020304" pitchFamily="18" charset="0"/>
              </a:rPr>
              <a:t> he </a:t>
            </a:r>
            <a:r>
              <a:rPr lang="de-DE" sz="2000" b="1" dirty="0" err="1">
                <a:effectLst/>
                <a:latin typeface="Times New Roman" panose="02020603050405020304" pitchFamily="18" charset="0"/>
              </a:rPr>
              <a:t>knew</a:t>
            </a:r>
            <a:r>
              <a:rPr lang="de-DE" sz="2000" dirty="0">
                <a:effectLst/>
                <a:latin typeface="Times New Roman" panose="02020603050405020304" pitchFamily="18" charset="0"/>
              </a:rPr>
              <a:t>.</a:t>
            </a:r>
          </a:p>
          <a:p>
            <a:r>
              <a:rPr lang="de-DE" sz="2000" dirty="0">
                <a:effectLst/>
              </a:rPr>
              <a:t>Text 2: The </a:t>
            </a:r>
            <a:r>
              <a:rPr lang="de-DE" sz="2000" b="1" dirty="0" err="1">
                <a:effectLst/>
              </a:rPr>
              <a:t>young</a:t>
            </a:r>
            <a:r>
              <a:rPr lang="de-DE" sz="2000" b="1" dirty="0">
                <a:effectLst/>
              </a:rPr>
              <a:t> man</a:t>
            </a:r>
            <a:r>
              <a:rPr lang="de-DE" sz="2000" baseline="30000" dirty="0">
                <a:effectLst/>
              </a:rPr>
              <a:t>+</a:t>
            </a:r>
            <a:r>
              <a:rPr lang="de-DE" sz="2000" b="1" dirty="0">
                <a:effectLst/>
              </a:rPr>
              <a:t> </a:t>
            </a:r>
            <a:r>
              <a:rPr lang="de-DE" sz="2000" b="1" dirty="0" err="1">
                <a:effectLst/>
              </a:rPr>
              <a:t>strolled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through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his</a:t>
            </a:r>
            <a:r>
              <a:rPr lang="de-DE" sz="2000" b="1" dirty="0">
                <a:effectLst/>
              </a:rPr>
              <a:t> </a:t>
            </a:r>
            <a:r>
              <a:rPr lang="de-DE" sz="2000" b="1" dirty="0" err="1">
                <a:effectLst/>
              </a:rPr>
              <a:t>neighborhood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. He</a:t>
            </a:r>
            <a:r>
              <a:rPr lang="de-DE" sz="2000" b="1" dirty="0">
                <a:effectLst/>
              </a:rPr>
              <a:t> </a:t>
            </a:r>
            <a:r>
              <a:rPr lang="de-DE" sz="2000" b="1" dirty="0" err="1">
                <a:effectLst/>
              </a:rPr>
              <a:t>lingered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to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chat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with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people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onthe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street</a:t>
            </a:r>
            <a:r>
              <a:rPr lang="de-DE" sz="2000" dirty="0">
                <a:effectLst/>
              </a:rPr>
              <a:t> and </a:t>
            </a:r>
            <a:r>
              <a:rPr lang="de-DE" sz="2000" dirty="0" err="1">
                <a:effectLst/>
              </a:rPr>
              <a:t>then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dropped</a:t>
            </a:r>
            <a:r>
              <a:rPr lang="de-DE" sz="2000" b="1" dirty="0">
                <a:effectLst/>
              </a:rPr>
              <a:t> </a:t>
            </a:r>
            <a:r>
              <a:rPr lang="de-DE" sz="2000" b="1" dirty="0" err="1">
                <a:effectLst/>
              </a:rPr>
              <a:t>into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 a </a:t>
            </a:r>
            <a:r>
              <a:rPr lang="de-DE" sz="2000" b="1" dirty="0" err="1">
                <a:effectLst/>
              </a:rPr>
              <a:t>shop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for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some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goodies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to</a:t>
            </a:r>
            <a:r>
              <a:rPr lang="de-DE" sz="2000" dirty="0">
                <a:effectLst/>
              </a:rPr>
              <a:t> bring </a:t>
            </a:r>
            <a:r>
              <a:rPr lang="de-DE" sz="2000" b="1" dirty="0" err="1">
                <a:effectLst/>
              </a:rPr>
              <a:t>home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to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the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cozy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place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which</a:t>
            </a:r>
            <a:r>
              <a:rPr lang="de-DE" sz="2000" dirty="0">
                <a:effectLst/>
              </a:rPr>
              <a:t> he </a:t>
            </a:r>
            <a:r>
              <a:rPr lang="de-DE" sz="2000" b="1" dirty="0" err="1">
                <a:effectLst/>
              </a:rPr>
              <a:t>shared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with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some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friends</a:t>
            </a:r>
            <a:r>
              <a:rPr lang="de-DE" sz="2000" baseline="30000" dirty="0">
                <a:effectLst/>
              </a:rPr>
              <a:t>+</a:t>
            </a:r>
            <a:r>
              <a:rPr lang="de-DE" sz="2000" dirty="0">
                <a:effectLst/>
              </a:rPr>
              <a:t>.</a:t>
            </a:r>
          </a:p>
          <a:p>
            <a:r>
              <a:rPr lang="de-DE" sz="2000" dirty="0">
                <a:effectLst/>
              </a:rPr>
              <a:t>Text 3. The </a:t>
            </a:r>
            <a:r>
              <a:rPr lang="de-DE" sz="2000" b="1" dirty="0" err="1">
                <a:effectLst/>
              </a:rPr>
              <a:t>teenaged</a:t>
            </a:r>
            <a:r>
              <a:rPr lang="de-DE" sz="2000" b="1" dirty="0">
                <a:effectLst/>
              </a:rPr>
              <a:t> male</a:t>
            </a:r>
            <a:r>
              <a:rPr lang="de-DE" sz="2000" baseline="30000" dirty="0">
                <a:effectLst/>
              </a:rPr>
              <a:t>-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strutted</a:t>
            </a:r>
            <a:r>
              <a:rPr lang="de-DE" sz="2000" baseline="30000" dirty="0">
                <a:effectLst/>
              </a:rPr>
              <a:t>-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through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his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turf</a:t>
            </a:r>
            <a:r>
              <a:rPr lang="de-DE" sz="2000" dirty="0">
                <a:effectLst/>
              </a:rPr>
              <a:t>. He </a:t>
            </a:r>
            <a:r>
              <a:rPr lang="de-DE" sz="2000" b="1" dirty="0" err="1">
                <a:effectLst/>
              </a:rPr>
              <a:t>loitered</a:t>
            </a:r>
            <a:r>
              <a:rPr lang="de-DE" sz="2000" baseline="30000" dirty="0">
                <a:effectLst/>
              </a:rPr>
              <a:t>-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to</a:t>
            </a:r>
            <a:r>
              <a:rPr lang="de-DE" sz="2000" dirty="0">
                <a:effectLst/>
              </a:rPr>
              <a:t> </a:t>
            </a:r>
            <a:r>
              <a:rPr lang="de-DE" sz="2000" b="1" dirty="0">
                <a:effectLst/>
              </a:rPr>
              <a:t>shoot </a:t>
            </a:r>
            <a:r>
              <a:rPr lang="de-DE" sz="2000" b="1" dirty="0" err="1">
                <a:effectLst/>
              </a:rPr>
              <a:t>the</a:t>
            </a:r>
            <a:r>
              <a:rPr lang="de-DE" sz="2000" b="1" dirty="0">
                <a:effectLst/>
              </a:rPr>
              <a:t> bull</a:t>
            </a:r>
            <a:r>
              <a:rPr lang="de-DE" sz="2000" baseline="30000" dirty="0">
                <a:effectLst/>
              </a:rPr>
              <a:t>-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with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people</a:t>
            </a:r>
            <a:r>
              <a:rPr lang="de-DE" sz="2000" dirty="0">
                <a:effectLst/>
              </a:rPr>
              <a:t> on </a:t>
            </a:r>
            <a:r>
              <a:rPr lang="de-DE" sz="2000" dirty="0" err="1">
                <a:effectLst/>
              </a:rPr>
              <a:t>the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street</a:t>
            </a:r>
            <a:r>
              <a:rPr lang="de-DE" sz="2000" dirty="0">
                <a:effectLst/>
              </a:rPr>
              <a:t> and </a:t>
            </a:r>
            <a:r>
              <a:rPr lang="de-DE" sz="2000" dirty="0" err="1">
                <a:effectLst/>
              </a:rPr>
              <a:t>then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ducked</a:t>
            </a:r>
            <a:r>
              <a:rPr lang="de-DE" sz="2000" baseline="30000" dirty="0">
                <a:effectLst/>
              </a:rPr>
              <a:t>-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into</a:t>
            </a:r>
            <a:r>
              <a:rPr lang="de-DE" sz="2000" dirty="0">
                <a:effectLst/>
              </a:rPr>
              <a:t> a </a:t>
            </a:r>
            <a:r>
              <a:rPr lang="de-DE" sz="2000" b="1" dirty="0" err="1">
                <a:effectLst/>
              </a:rPr>
              <a:t>dive</a:t>
            </a:r>
            <a:r>
              <a:rPr lang="de-DE" sz="2000" baseline="30000" dirty="0">
                <a:effectLst/>
              </a:rPr>
              <a:t>-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for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some</a:t>
            </a:r>
            <a:br>
              <a:rPr lang="de-DE" sz="2000" dirty="0"/>
            </a:br>
            <a:r>
              <a:rPr lang="de-DE" sz="2000" b="1" dirty="0">
                <a:effectLst/>
              </a:rPr>
              <a:t>grub</a:t>
            </a:r>
            <a:r>
              <a:rPr lang="de-DE" sz="2000" baseline="30000" dirty="0">
                <a:effectLst/>
              </a:rPr>
              <a:t>-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to</a:t>
            </a:r>
            <a:r>
              <a:rPr lang="de-DE" sz="2000" dirty="0">
                <a:effectLst/>
              </a:rPr>
              <a:t> bring </a:t>
            </a:r>
            <a:r>
              <a:rPr lang="de-DE" sz="2000" dirty="0" err="1">
                <a:effectLst/>
              </a:rPr>
              <a:t>to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the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cramped</a:t>
            </a:r>
            <a:r>
              <a:rPr lang="de-DE" sz="2000" b="1" dirty="0">
                <a:effectLst/>
              </a:rPr>
              <a:t> hole-in-</a:t>
            </a:r>
            <a:r>
              <a:rPr lang="de-DE" sz="2000" b="1" dirty="0" err="1">
                <a:effectLst/>
              </a:rPr>
              <a:t>the</a:t>
            </a:r>
            <a:r>
              <a:rPr lang="de-DE" sz="2000" b="1" dirty="0">
                <a:effectLst/>
              </a:rPr>
              <a:t>-wall</a:t>
            </a:r>
            <a:r>
              <a:rPr lang="de-DE" sz="2000" baseline="30000" dirty="0">
                <a:effectLst/>
              </a:rPr>
              <a:t>- </a:t>
            </a:r>
            <a:r>
              <a:rPr lang="de-DE" sz="2000" dirty="0" err="1">
                <a:effectLst/>
              </a:rPr>
              <a:t>where</a:t>
            </a:r>
            <a:r>
              <a:rPr lang="de-DE" sz="2000" dirty="0">
                <a:effectLst/>
              </a:rPr>
              <a:t> he </a:t>
            </a:r>
            <a:r>
              <a:rPr lang="de-DE" sz="2000" b="1" dirty="0" err="1">
                <a:effectLst/>
              </a:rPr>
              <a:t>crashed</a:t>
            </a:r>
            <a:r>
              <a:rPr lang="de-DE" sz="2000" baseline="30000" dirty="0">
                <a:effectLst/>
              </a:rPr>
              <a:t>-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with</a:t>
            </a:r>
            <a:r>
              <a:rPr lang="de-DE" sz="2000" dirty="0">
                <a:effectLst/>
              </a:rPr>
              <a:t> </a:t>
            </a:r>
            <a:r>
              <a:rPr lang="de-DE" sz="2000" dirty="0" err="1">
                <a:effectLst/>
              </a:rPr>
              <a:t>some</a:t>
            </a:r>
            <a:r>
              <a:rPr lang="de-DE" sz="2000" dirty="0">
                <a:effectLst/>
              </a:rPr>
              <a:t> </a:t>
            </a:r>
            <a:r>
              <a:rPr lang="de-DE" sz="2000" b="1" dirty="0" err="1">
                <a:effectLst/>
              </a:rPr>
              <a:t>cronies</a:t>
            </a:r>
            <a:r>
              <a:rPr lang="de-DE" sz="2000" baseline="30000" dirty="0">
                <a:effectLst/>
              </a:rPr>
              <a:t>-</a:t>
            </a:r>
            <a:r>
              <a:rPr lang="de-DE" sz="2000" dirty="0">
                <a:effectLst/>
              </a:rPr>
              <a:t>.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1315663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7DE105-74F2-0D3B-AE12-D037DFC4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</a:t>
            </a:r>
            <a:r>
              <a:rPr lang="de-DE" dirty="0"/>
              <a:t> Valence </a:t>
            </a:r>
            <a:r>
              <a:rPr lang="de-DE" dirty="0" err="1"/>
              <a:t>Shifters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A9BB85-54A9-096C-F717-FE96BCD81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b="1" dirty="0"/>
                  <a:t>Negation and </a:t>
                </a:r>
                <a:r>
                  <a:rPr lang="de-DE" b="1" dirty="0" err="1"/>
                  <a:t>Intensifiers</a:t>
                </a:r>
                <a:r>
                  <a:rPr lang="de-DE" b="1" dirty="0"/>
                  <a:t> </a:t>
                </a:r>
              </a:p>
              <a:p>
                <a:pPr marL="854075" lvl="1" indent="-457200">
                  <a:buFont typeface="Wingdings" pitchFamily="2" charset="2"/>
                  <a:buChar char="Ø"/>
                </a:pPr>
                <a:r>
                  <a:rPr lang="de-DE" i="1" dirty="0"/>
                  <a:t>clever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𝒏𝒐𝒕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𝑐𝑙𝑒𝑣𝑒𝑟</m:t>
                    </m:r>
                  </m:oMath>
                </a14:m>
                <a:endParaRPr lang="de-DE" i="1" dirty="0"/>
              </a:p>
              <a:p>
                <a:pPr marL="854075" lvl="1" indent="-457200">
                  <a:buFont typeface="Wingdings" pitchFamily="2" charset="2"/>
                  <a:buChar char="Ø"/>
                </a:pPr>
                <a:r>
                  <a:rPr lang="de-DE" i="1" dirty="0"/>
                  <a:t>stupid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𝒏𝒐𝒕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𝑠𝑡𝑢𝑝𝑖𝑑</m:t>
                    </m:r>
                  </m:oMath>
                </a14:m>
                <a:endParaRPr lang="de-DE" i="1" dirty="0"/>
              </a:p>
              <a:p>
                <a:pPr marL="854075" lvl="1" indent="-457200">
                  <a:buFont typeface="Wingdings" pitchFamily="2" charset="2"/>
                  <a:buChar char="Ø"/>
                </a:pPr>
                <a:r>
                  <a:rPr lang="de-DE" i="1" dirty="0"/>
                  <a:t>suspicious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𝒔𝒐𝒎𝒆𝒘𝒉𝒂𝒕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/</m:t>
                    </m:r>
                    <m:r>
                      <a:rPr lang="de-DE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𝒅𝒆𝒆𝒑𝒍𝒚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suspicious</m:t>
                    </m:r>
                  </m:oMath>
                </a14:m>
                <a:endParaRPr lang="de-DE" dirty="0"/>
              </a:p>
              <a:p>
                <a:pPr marL="854075" lvl="1" indent="-457200">
                  <a:buFont typeface="Wingdings" pitchFamily="2" charset="2"/>
                  <a:buChar char="Ø"/>
                </a:pPr>
                <a:r>
                  <a:rPr lang="de-DE" i="1" dirty="0" err="1"/>
                  <a:t>efficient</a:t>
                </a:r>
                <a:r>
                  <a:rPr lang="de-DE" i="1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i="1" dirty="0"/>
                  <a:t> </a:t>
                </a:r>
                <a:r>
                  <a:rPr lang="de-DE" b="1" i="1" dirty="0" err="1"/>
                  <a:t>rather</a:t>
                </a:r>
                <a:r>
                  <a:rPr lang="de-DE" i="1" dirty="0"/>
                  <a:t> </a:t>
                </a:r>
                <a:r>
                  <a:rPr lang="de-DE" i="1" dirty="0" err="1"/>
                  <a:t>efficient</a:t>
                </a:r>
                <a:endParaRPr lang="de-DE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b="1" dirty="0" err="1"/>
                  <a:t>Modals</a:t>
                </a:r>
                <a:endParaRPr lang="de-DE" b="1" dirty="0"/>
              </a:p>
              <a:p>
                <a:pPr marL="739775" lvl="1" indent="-342900">
                  <a:buFont typeface="Wingdings" pitchFamily="2" charset="2"/>
                  <a:buChar char="Ø"/>
                </a:pPr>
                <a:r>
                  <a:rPr lang="de-DE" i="1" dirty="0"/>
                  <a:t>Mary </a:t>
                </a:r>
                <a:r>
                  <a:rPr lang="de-DE" b="1" i="1" dirty="0" err="1"/>
                  <a:t>is</a:t>
                </a:r>
                <a:r>
                  <a:rPr lang="de-DE" i="1" dirty="0"/>
                  <a:t> a terrible </a:t>
                </a:r>
                <a:r>
                  <a:rPr lang="de-DE" i="1" dirty="0" err="1"/>
                  <a:t>person</a:t>
                </a:r>
                <a:r>
                  <a:rPr lang="de-DE" i="1" dirty="0"/>
                  <a:t>. </a:t>
                </a:r>
                <a:r>
                  <a:rPr lang="de-DE" i="1" dirty="0" err="1"/>
                  <a:t>She</a:t>
                </a:r>
                <a:r>
                  <a:rPr lang="de-DE" i="1" dirty="0"/>
                  <a:t> </a:t>
                </a:r>
                <a:r>
                  <a:rPr lang="de-DE" b="1" i="1" dirty="0" err="1"/>
                  <a:t>is</a:t>
                </a:r>
                <a:r>
                  <a:rPr lang="de-DE" i="1" dirty="0"/>
                  <a:t> </a:t>
                </a:r>
                <a:r>
                  <a:rPr lang="de-DE" i="1" dirty="0" err="1"/>
                  <a:t>mean</a:t>
                </a:r>
                <a:r>
                  <a:rPr lang="de-DE" i="1" dirty="0"/>
                  <a:t> </a:t>
                </a:r>
                <a:r>
                  <a:rPr lang="de-DE" i="1" dirty="0" err="1"/>
                  <a:t>to</a:t>
                </a:r>
                <a:r>
                  <a:rPr lang="de-DE" i="1" dirty="0"/>
                  <a:t> her </a:t>
                </a:r>
                <a:r>
                  <a:rPr lang="de-DE" i="1" dirty="0" err="1"/>
                  <a:t>dogs</a:t>
                </a:r>
                <a:r>
                  <a:rPr lang="de-DE" i="1" dirty="0"/>
                  <a:t>.</a:t>
                </a:r>
              </a:p>
              <a:p>
                <a:pPr marL="739775" lvl="1" indent="-342900">
                  <a:buFont typeface="Wingdings" pitchFamily="2" charset="2"/>
                  <a:buChar char="Ø"/>
                </a:pPr>
                <a:r>
                  <a:rPr lang="de-DE" i="1" dirty="0" err="1"/>
                  <a:t>If</a:t>
                </a:r>
                <a:r>
                  <a:rPr lang="de-DE" i="1" dirty="0"/>
                  <a:t> Mary </a:t>
                </a:r>
                <a:r>
                  <a:rPr lang="de-DE" b="1" i="1" dirty="0" err="1"/>
                  <a:t>were</a:t>
                </a:r>
                <a:r>
                  <a:rPr lang="de-DE" i="1" dirty="0"/>
                  <a:t> a terrible </a:t>
                </a:r>
                <a:r>
                  <a:rPr lang="de-DE" i="1" dirty="0" err="1"/>
                  <a:t>person</a:t>
                </a:r>
                <a:r>
                  <a:rPr lang="de-DE" i="1" dirty="0"/>
                  <a:t>, </a:t>
                </a:r>
                <a:r>
                  <a:rPr lang="de-DE" i="1" dirty="0" err="1"/>
                  <a:t>she</a:t>
                </a:r>
                <a:r>
                  <a:rPr lang="de-DE" i="1" dirty="0"/>
                  <a:t> </a:t>
                </a:r>
                <a:r>
                  <a:rPr lang="de-DE" b="1" i="1" dirty="0" err="1"/>
                  <a:t>would</a:t>
                </a:r>
                <a:r>
                  <a:rPr lang="de-DE" b="1" i="1" dirty="0"/>
                  <a:t> </a:t>
                </a:r>
                <a:r>
                  <a:rPr lang="de-DE" b="1" i="1" dirty="0" err="1"/>
                  <a:t>be</a:t>
                </a:r>
                <a:r>
                  <a:rPr lang="de-DE" b="1" i="1" dirty="0"/>
                  <a:t> </a:t>
                </a:r>
                <a:r>
                  <a:rPr lang="de-DE" i="1" dirty="0" err="1"/>
                  <a:t>mean</a:t>
                </a:r>
                <a:r>
                  <a:rPr lang="de-DE" i="1" dirty="0"/>
                  <a:t> </a:t>
                </a:r>
                <a:r>
                  <a:rPr lang="de-DE" i="1" dirty="0" err="1"/>
                  <a:t>to</a:t>
                </a:r>
                <a:r>
                  <a:rPr lang="de-DE" i="1" dirty="0"/>
                  <a:t> her </a:t>
                </a:r>
                <a:r>
                  <a:rPr lang="de-DE" i="1" dirty="0" err="1"/>
                  <a:t>dogs</a:t>
                </a:r>
                <a:r>
                  <a:rPr lang="de-DE" i="1" dirty="0"/>
                  <a:t>.</a:t>
                </a:r>
              </a:p>
              <a:p>
                <a:pPr marL="0" indent="0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7A9BB85-54A9-096C-F717-FE96BCD81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85" t="-4059" b="-11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ABC1A-1444-1857-A330-BBADE1D3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</a:t>
            </a:r>
            <a:r>
              <a:rPr lang="de-DE" dirty="0"/>
              <a:t> Valence </a:t>
            </a:r>
            <a:r>
              <a:rPr lang="de-DE" dirty="0" err="1"/>
              <a:t>Shifters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33E749-F620-C4B7-01DC-F5FD3D4384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b="1" dirty="0"/>
                  <a:t>Presuppositional </a:t>
                </a:r>
                <a:r>
                  <a:rPr lang="de-DE" b="1" dirty="0" err="1"/>
                  <a:t>items</a:t>
                </a:r>
                <a:endParaRPr lang="de-DE" b="1" dirty="0"/>
              </a:p>
              <a:p>
                <a:pPr marL="739775" lvl="1" indent="-342900">
                  <a:buFont typeface="Wingdings" pitchFamily="2" charset="2"/>
                  <a:buChar char="Ø"/>
                </a:pPr>
                <a:r>
                  <a:rPr lang="de-DE" i="1" dirty="0" err="1"/>
                  <a:t>sufficient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𝒃𝒂𝒓𝒆𝒍𝒚</m:t>
                    </m:r>
                  </m:oMath>
                </a14:m>
                <a:r>
                  <a:rPr lang="de-DE" dirty="0"/>
                  <a:t> </a:t>
                </a:r>
                <a:r>
                  <a:rPr lang="de-DE" i="1" dirty="0"/>
                  <a:t>sufficient</a:t>
                </a:r>
                <a:endParaRPr lang="de-DE" dirty="0"/>
              </a:p>
              <a:p>
                <a:pPr marL="739775" lvl="1" indent="-342900">
                  <a:buFont typeface="Wingdings" pitchFamily="2" charset="2"/>
                  <a:buChar char="Ø"/>
                </a:pPr>
                <a:r>
                  <a:rPr lang="de-DE" dirty="0" err="1"/>
                  <a:t>succeed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𝒇𝒂𝒊𝒍𝒆𝒅</m:t>
                    </m:r>
                  </m:oMath>
                </a14:m>
                <a:r>
                  <a:rPr lang="de-DE" dirty="0"/>
                  <a:t> / </a:t>
                </a:r>
                <a:r>
                  <a:rPr lang="de-DE" b="1" i="1" dirty="0" err="1"/>
                  <a:t>managed</a:t>
                </a:r>
                <a:r>
                  <a:rPr lang="de-DE" dirty="0"/>
                  <a:t> </a:t>
                </a:r>
                <a:r>
                  <a:rPr lang="de-DE" i="1" dirty="0" err="1"/>
                  <a:t>to</a:t>
                </a:r>
                <a:r>
                  <a:rPr lang="de-DE" i="1" dirty="0"/>
                  <a:t> </a:t>
                </a:r>
                <a:r>
                  <a:rPr lang="de-DE" i="1" dirty="0" err="1"/>
                  <a:t>succeed</a:t>
                </a:r>
                <a:endParaRPr lang="de-DE" i="1" dirty="0"/>
              </a:p>
              <a:p>
                <a:pPr marL="739775" lvl="1" indent="-342900">
                  <a:buFont typeface="Wingdings" pitchFamily="2" charset="2"/>
                  <a:buChar char="Ø"/>
                </a:pPr>
                <a:r>
                  <a:rPr lang="de-DE" i="1" dirty="0" err="1"/>
                  <a:t>eats</a:t>
                </a:r>
                <a:r>
                  <a:rPr lang="de-DE" i="1" dirty="0"/>
                  <a:t> her </a:t>
                </a:r>
                <a:r>
                  <a:rPr lang="de-DE" i="1" dirty="0" err="1"/>
                  <a:t>vegetables</a:t>
                </a:r>
                <a:r>
                  <a:rPr lang="de-DE" i="1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𝒆𝒗𝒆𝒏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eats</a:t>
                </a:r>
                <a:r>
                  <a:rPr lang="de-DE" dirty="0"/>
                  <a:t> her </a:t>
                </a:r>
                <a:r>
                  <a:rPr lang="de-DE" dirty="0" err="1"/>
                  <a:t>vegetables</a:t>
                </a:r>
                <a:endParaRPr lang="de-DE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de-DE" b="1" dirty="0" err="1"/>
                  <a:t>Irony</a:t>
                </a:r>
                <a:endParaRPr lang="de-DE" b="1" dirty="0"/>
              </a:p>
              <a:p>
                <a:pPr marL="1022350" lvl="2" indent="-514350">
                  <a:buFont typeface="Wingdings" pitchFamily="2" charset="2"/>
                  <a:buChar char="Ø"/>
                </a:pPr>
                <a:r>
                  <a:rPr lang="de-DE" sz="2400" i="1" dirty="0"/>
                  <a:t>The</a:t>
                </a:r>
                <a:r>
                  <a:rPr lang="de-DE" sz="2400" b="1" i="1" dirty="0"/>
                  <a:t> </a:t>
                </a:r>
                <a:r>
                  <a:rPr lang="de-DE" sz="2400" b="1" i="1" dirty="0" err="1"/>
                  <a:t>wonderful</a:t>
                </a:r>
                <a:r>
                  <a:rPr lang="de-DE" sz="2400" i="1" dirty="0"/>
                  <a:t> German </a:t>
                </a:r>
                <a:r>
                  <a:rPr lang="de-DE" sz="2400" i="1" dirty="0" err="1"/>
                  <a:t>team</a:t>
                </a:r>
                <a:r>
                  <a:rPr lang="de-DE" sz="2400" i="1" dirty="0"/>
                  <a:t> </a:t>
                </a:r>
                <a:r>
                  <a:rPr lang="de-DE" sz="2400" b="1" i="1" dirty="0" err="1"/>
                  <a:t>failed</a:t>
                </a:r>
                <a:r>
                  <a:rPr lang="de-DE" sz="2400" b="1" i="1" dirty="0"/>
                  <a:t> </a:t>
                </a:r>
                <a:r>
                  <a:rPr lang="de-DE" sz="2400" b="1" i="1" dirty="0" err="1"/>
                  <a:t>to</a:t>
                </a:r>
                <a:r>
                  <a:rPr lang="de-DE" sz="2400" b="1" i="1" dirty="0"/>
                  <a:t> </a:t>
                </a:r>
                <a:r>
                  <a:rPr lang="de-DE" sz="2400" i="1" dirty="0" err="1"/>
                  <a:t>qualify</a:t>
                </a:r>
                <a:r>
                  <a:rPr lang="de-DE" sz="2400" i="1" dirty="0"/>
                  <a:t> </a:t>
                </a:r>
                <a:r>
                  <a:rPr lang="de-DE" sz="2400" i="1" dirty="0" err="1"/>
                  <a:t>for</a:t>
                </a:r>
                <a:r>
                  <a:rPr lang="de-DE" sz="2400" i="1" dirty="0"/>
                  <a:t> </a:t>
                </a:r>
                <a:r>
                  <a:rPr lang="de-DE" sz="2400" i="1" dirty="0" err="1"/>
                  <a:t>the</a:t>
                </a:r>
                <a:r>
                  <a:rPr lang="de-DE" sz="2400" i="1" dirty="0"/>
                  <a:t> </a:t>
                </a:r>
                <a:r>
                  <a:rPr lang="de-DE" sz="2400" i="1" dirty="0" err="1"/>
                  <a:t>play-offs</a:t>
                </a:r>
                <a:r>
                  <a:rPr lang="de-DE" sz="2400" i="1" dirty="0"/>
                  <a:t>.</a:t>
                </a:r>
              </a:p>
              <a:p>
                <a:pPr marL="1022350" lvl="2" indent="-514350">
                  <a:buFont typeface="Wingdings" pitchFamily="2" charset="2"/>
                  <a:buChar char="Ø"/>
                </a:pPr>
                <a:r>
                  <a:rPr lang="de-DE" sz="2000" i="1" dirty="0">
                    <a:effectLst/>
                  </a:rPr>
                  <a:t>Leibniz </a:t>
                </a:r>
                <a:r>
                  <a:rPr lang="de-DE" sz="2000" i="1" dirty="0" err="1">
                    <a:effectLst/>
                  </a:rPr>
                  <a:t>spoke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of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the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truths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of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reason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as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true</a:t>
                </a:r>
                <a:r>
                  <a:rPr lang="de-DE" sz="2000" i="1" dirty="0">
                    <a:effectLst/>
                  </a:rPr>
                  <a:t> in all possible </a:t>
                </a:r>
                <a:r>
                  <a:rPr lang="de-DE" sz="2000" i="1" dirty="0" err="1">
                    <a:effectLst/>
                  </a:rPr>
                  <a:t>worlds</a:t>
                </a:r>
                <a:r>
                  <a:rPr lang="de-DE" sz="2000" i="1" dirty="0">
                    <a:effectLst/>
                  </a:rPr>
                  <a:t>.</a:t>
                </a:r>
                <a:r>
                  <a:rPr lang="de-DE" i="1" dirty="0">
                    <a:effectLst/>
                  </a:rPr>
                  <a:t> </a:t>
                </a:r>
                <a:r>
                  <a:rPr lang="de-DE" sz="2000" b="1" i="1" dirty="0" err="1">
                    <a:effectLst/>
                  </a:rPr>
                  <a:t>Picturesqueness</a:t>
                </a:r>
                <a:r>
                  <a:rPr lang="de-DE" sz="2000" b="1" i="1" dirty="0">
                    <a:effectLst/>
                  </a:rPr>
                  <a:t> </a:t>
                </a:r>
                <a:r>
                  <a:rPr lang="de-DE" sz="2000" b="1" i="1" dirty="0" err="1">
                    <a:effectLst/>
                  </a:rPr>
                  <a:t>aside</a:t>
                </a:r>
                <a:r>
                  <a:rPr lang="de-DE" sz="2000" i="1" dirty="0">
                    <a:effectLst/>
                  </a:rPr>
                  <a:t>, </a:t>
                </a:r>
                <a:r>
                  <a:rPr lang="de-DE" sz="2000" i="1" dirty="0" err="1">
                    <a:effectLst/>
                  </a:rPr>
                  <a:t>this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is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to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say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that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the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truths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of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reason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are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those</a:t>
                </a:r>
                <a:r>
                  <a:rPr lang="de-DE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which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could</a:t>
                </a:r>
                <a:r>
                  <a:rPr lang="de-DE" sz="2000" i="1" dirty="0">
                    <a:effectLst/>
                  </a:rPr>
                  <a:t> not </a:t>
                </a:r>
                <a:r>
                  <a:rPr lang="de-DE" sz="2000" i="1" dirty="0" err="1">
                    <a:effectLst/>
                  </a:rPr>
                  <a:t>possibly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be</a:t>
                </a:r>
                <a:r>
                  <a:rPr lang="de-DE" sz="2000" i="1" dirty="0">
                    <a:effectLst/>
                  </a:rPr>
                  <a:t> </a:t>
                </a:r>
                <a:r>
                  <a:rPr lang="de-DE" sz="2000" i="1" dirty="0" err="1">
                    <a:effectLst/>
                  </a:rPr>
                  <a:t>false</a:t>
                </a:r>
                <a:r>
                  <a:rPr lang="de-DE" sz="2000" i="1" dirty="0">
                    <a:effectLst/>
                  </a:rPr>
                  <a:t>.</a:t>
                </a:r>
              </a:p>
              <a:p>
                <a:pPr marL="1022350" lvl="2" indent="-514350">
                  <a:buFont typeface="Wingdings" pitchFamily="2" charset="2"/>
                  <a:buChar char="Ø"/>
                </a:pPr>
                <a:endParaRPr lang="de-DE" sz="2400" i="1" dirty="0"/>
              </a:p>
              <a:p>
                <a:pPr marL="739775" lvl="1" indent="-342900">
                  <a:buFont typeface="Wingdings" pitchFamily="2" charset="2"/>
                  <a:buChar char="Ø"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133E749-F620-C4B7-01DC-F5FD3D438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517" t="-36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3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89E54-EB0B-0E02-48E6-CCF49F83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Discourse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Contextual</a:t>
            </a:r>
            <a:r>
              <a:rPr lang="de-DE" dirty="0"/>
              <a:t> Valence </a:t>
            </a:r>
            <a:r>
              <a:rPr lang="de-DE" dirty="0" err="1"/>
              <a:t>Shifters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B02FB7-4A19-D4FA-A216-DE278E747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i="1" dirty="0" err="1"/>
              <a:t>Although</a:t>
            </a:r>
            <a:r>
              <a:rPr lang="de-DE" i="1" dirty="0"/>
              <a:t> Boris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brilliant</a:t>
            </a:r>
            <a:r>
              <a:rPr lang="de-DE" i="1" dirty="0"/>
              <a:t> at </a:t>
            </a:r>
            <a:r>
              <a:rPr lang="de-DE" i="1" dirty="0" err="1"/>
              <a:t>math</a:t>
            </a:r>
            <a:r>
              <a:rPr lang="de-DE" i="1" dirty="0"/>
              <a:t>, he </a:t>
            </a:r>
            <a:r>
              <a:rPr lang="de-DE" i="1" dirty="0" err="1"/>
              <a:t>is</a:t>
            </a:r>
            <a:r>
              <a:rPr lang="de-DE" i="1" dirty="0"/>
              <a:t> a </a:t>
            </a:r>
            <a:r>
              <a:rPr lang="de-DE" i="1" dirty="0" err="1"/>
              <a:t>horrible</a:t>
            </a:r>
            <a:r>
              <a:rPr lang="de-DE" i="1" dirty="0"/>
              <a:t> </a:t>
            </a:r>
            <a:r>
              <a:rPr lang="de-DE" i="1" dirty="0" err="1"/>
              <a:t>teacher</a:t>
            </a:r>
            <a:r>
              <a:rPr lang="de-DE" i="1" dirty="0"/>
              <a:t>.</a:t>
            </a:r>
          </a:p>
          <a:p>
            <a:r>
              <a:rPr lang="de-DE" i="1" dirty="0"/>
              <a:t>The </a:t>
            </a:r>
            <a:r>
              <a:rPr lang="de-DE" i="1" dirty="0" err="1"/>
              <a:t>utility</a:t>
            </a:r>
            <a:r>
              <a:rPr lang="de-DE" i="1" dirty="0"/>
              <a:t> </a:t>
            </a:r>
            <a:r>
              <a:rPr lang="de-DE" i="1" dirty="0" err="1"/>
              <a:t>company</a:t>
            </a:r>
            <a:r>
              <a:rPr lang="de-DE" i="1" dirty="0"/>
              <a:t> </a:t>
            </a:r>
            <a:r>
              <a:rPr lang="de-DE" b="1" i="1" dirty="0" err="1"/>
              <a:t>argues</a:t>
            </a:r>
            <a:r>
              <a:rPr lang="de-DE" i="1" dirty="0"/>
              <a:t> </a:t>
            </a:r>
            <a:r>
              <a:rPr lang="de-DE" i="1" dirty="0" err="1"/>
              <a:t>that</a:t>
            </a:r>
            <a:r>
              <a:rPr lang="de-DE" i="1" dirty="0"/>
              <a:t> </a:t>
            </a:r>
            <a:r>
              <a:rPr lang="de-DE" i="1" dirty="0" err="1"/>
              <a:t>they</a:t>
            </a:r>
            <a:r>
              <a:rPr lang="de-DE" i="1" dirty="0"/>
              <a:t> </a:t>
            </a:r>
            <a:r>
              <a:rPr lang="de-DE" b="1" i="1" dirty="0" err="1"/>
              <a:t>performed</a:t>
            </a:r>
            <a:r>
              <a:rPr lang="de-DE" b="1" i="1" dirty="0"/>
              <a:t> </a:t>
            </a:r>
            <a:r>
              <a:rPr lang="de-DE" b="1" i="1" dirty="0" err="1"/>
              <a:t>well</a:t>
            </a:r>
            <a:r>
              <a:rPr lang="de-DE" i="1" dirty="0"/>
              <a:t>, but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public</a:t>
            </a:r>
            <a:r>
              <a:rPr lang="de-DE" i="1" dirty="0"/>
              <a:t> still </a:t>
            </a:r>
            <a:r>
              <a:rPr lang="de-DE" i="1" dirty="0" err="1"/>
              <a:t>remembers</a:t>
            </a:r>
            <a:r>
              <a:rPr lang="de-DE" i="1" dirty="0"/>
              <a:t> </a:t>
            </a:r>
            <a:r>
              <a:rPr lang="de-DE" i="1" dirty="0" err="1"/>
              <a:t>those</a:t>
            </a:r>
            <a:r>
              <a:rPr lang="de-DE" i="1" dirty="0"/>
              <a:t> </a:t>
            </a:r>
            <a:r>
              <a:rPr lang="de-DE" b="1" i="1" dirty="0"/>
              <a:t>miserable rotten </a:t>
            </a:r>
            <a:r>
              <a:rPr lang="de-DE" b="1" i="1" dirty="0" err="1"/>
              <a:t>nights</a:t>
            </a:r>
            <a:r>
              <a:rPr lang="de-DE" i="1" dirty="0"/>
              <a:t>.</a:t>
            </a:r>
          </a:p>
          <a:p>
            <a:r>
              <a:rPr lang="de-DE" i="1" dirty="0"/>
              <a:t>The </a:t>
            </a:r>
            <a:r>
              <a:rPr lang="de-DE" i="1" dirty="0" err="1"/>
              <a:t>economic</a:t>
            </a:r>
            <a:r>
              <a:rPr lang="de-DE" i="1" dirty="0"/>
              <a:t> </a:t>
            </a:r>
            <a:r>
              <a:rPr lang="de-DE" i="1" dirty="0" err="1"/>
              <a:t>situation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b="1" i="1" dirty="0" err="1"/>
              <a:t>more</a:t>
            </a:r>
            <a:r>
              <a:rPr lang="de-DE" b="1" i="1" dirty="0"/>
              <a:t> </a:t>
            </a:r>
            <a:r>
              <a:rPr lang="de-DE" b="1" i="1" dirty="0" err="1"/>
              <a:t>than</a:t>
            </a:r>
            <a:r>
              <a:rPr lang="de-DE" b="1" i="1" dirty="0"/>
              <a:t> </a:t>
            </a:r>
            <a:r>
              <a:rPr lang="de-DE" b="1" i="1" dirty="0" err="1"/>
              <a:t>satisfactory</a:t>
            </a:r>
            <a:r>
              <a:rPr lang="de-DE" i="1" dirty="0"/>
              <a:t>. </a:t>
            </a:r>
            <a:r>
              <a:rPr lang="de-DE" i="1" dirty="0" err="1"/>
              <a:t>When</a:t>
            </a:r>
            <a:r>
              <a:rPr lang="de-DE" i="1" dirty="0"/>
              <a:t> </a:t>
            </a:r>
            <a:r>
              <a:rPr lang="de-DE" i="1" dirty="0" err="1"/>
              <a:t>one</a:t>
            </a:r>
            <a:r>
              <a:rPr lang="de-DE" i="1" dirty="0"/>
              <a:t> </a:t>
            </a:r>
            <a:r>
              <a:rPr lang="de-DE" i="1" dirty="0" err="1"/>
              <a:t>looks</a:t>
            </a:r>
            <a:r>
              <a:rPr lang="de-DE" i="1" dirty="0"/>
              <a:t> at </a:t>
            </a:r>
            <a:r>
              <a:rPr lang="de-DE" i="1" dirty="0" err="1"/>
              <a:t>the</a:t>
            </a:r>
            <a:r>
              <a:rPr lang="de-DE" i="1" dirty="0"/>
              <a:t> human </a:t>
            </a:r>
            <a:r>
              <a:rPr lang="de-DE" i="1" dirty="0" err="1"/>
              <a:t>rights</a:t>
            </a:r>
            <a:r>
              <a:rPr lang="de-DE" i="1" dirty="0"/>
              <a:t> </a:t>
            </a:r>
            <a:r>
              <a:rPr lang="de-DE" i="1" dirty="0" err="1"/>
              <a:t>picture</a:t>
            </a:r>
            <a:r>
              <a:rPr lang="de-DE" i="1" dirty="0"/>
              <a:t>, </a:t>
            </a:r>
            <a:r>
              <a:rPr lang="de-DE" i="1" dirty="0" err="1"/>
              <a:t>one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 </a:t>
            </a:r>
            <a:r>
              <a:rPr lang="de-DE" i="1" dirty="0" err="1"/>
              <a:t>struck</a:t>
            </a:r>
            <a:r>
              <a:rPr lang="de-DE" i="1" dirty="0"/>
              <a:t> </a:t>
            </a:r>
            <a:r>
              <a:rPr lang="de-DE" i="1" dirty="0" err="1"/>
              <a:t>by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increase</a:t>
            </a:r>
            <a:r>
              <a:rPr lang="de-DE" i="1" dirty="0"/>
              <a:t> in </a:t>
            </a:r>
            <a:r>
              <a:rPr lang="de-DE" b="1" i="1" dirty="0" err="1"/>
              <a:t>arbitrary</a:t>
            </a:r>
            <a:r>
              <a:rPr lang="de-DE" b="1" i="1" dirty="0"/>
              <a:t> </a:t>
            </a:r>
            <a:r>
              <a:rPr lang="de-DE" b="1" i="1" dirty="0" err="1"/>
              <a:t>arrests</a:t>
            </a:r>
            <a:r>
              <a:rPr lang="de-DE" b="1" i="1" dirty="0"/>
              <a:t> </a:t>
            </a:r>
            <a:r>
              <a:rPr lang="de-DE" i="1" dirty="0"/>
              <a:t>and </a:t>
            </a:r>
            <a:r>
              <a:rPr lang="de-DE" i="1" dirty="0" err="1"/>
              <a:t>by</a:t>
            </a:r>
            <a:r>
              <a:rPr lang="de-DE" i="1" dirty="0"/>
              <a:t> </a:t>
            </a:r>
            <a:r>
              <a:rPr lang="de-DE" b="1" i="1" dirty="0" err="1"/>
              <a:t>needless</a:t>
            </a:r>
            <a:r>
              <a:rPr lang="de-DE" b="1" i="1" dirty="0"/>
              <a:t> </a:t>
            </a:r>
            <a:r>
              <a:rPr lang="de-DE" b="1" i="1" dirty="0" err="1"/>
              <a:t>persecution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helpless</a:t>
            </a:r>
            <a:r>
              <a:rPr lang="de-DE" i="1" dirty="0"/>
              <a:t> </a:t>
            </a:r>
            <a:r>
              <a:rPr lang="de-DE" i="1" dirty="0" err="1"/>
              <a:t>citizens</a:t>
            </a:r>
            <a:r>
              <a:rPr lang="de-DE" i="1" dirty="0"/>
              <a:t>, and </a:t>
            </a:r>
            <a:r>
              <a:rPr lang="de-DE" b="1" i="1" dirty="0" err="1"/>
              <a:t>increase</a:t>
            </a:r>
            <a:r>
              <a:rPr lang="de-DE" b="1" i="1" dirty="0"/>
              <a:t> </a:t>
            </a:r>
            <a:r>
              <a:rPr lang="de-DE" i="1" dirty="0"/>
              <a:t>in </a:t>
            </a:r>
            <a:r>
              <a:rPr lang="de-DE" b="1" i="1" dirty="0" err="1"/>
              <a:t>police</a:t>
            </a:r>
            <a:r>
              <a:rPr lang="de-DE" b="1" i="1" dirty="0"/>
              <a:t> </a:t>
            </a:r>
            <a:r>
              <a:rPr lang="de-DE" b="1" i="1" dirty="0" err="1"/>
              <a:t>brutality</a:t>
            </a:r>
            <a:r>
              <a:rPr lang="de-DE" i="1" dirty="0"/>
              <a:t>.</a:t>
            </a:r>
          </a:p>
          <a:p>
            <a:endParaRPr lang="de-DE" i="1" dirty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4040055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don't have enough labeled training data</a:t>
            </a:r>
          </a:p>
          <a:p>
            <a:r>
              <a:rPr lang="en-US" dirty="0"/>
              <a:t>In that case, we can make use of pre-built word lists</a:t>
            </a:r>
          </a:p>
          <a:p>
            <a:r>
              <a:rPr lang="en-US" dirty="0"/>
              <a:t>c</a:t>
            </a:r>
            <a:r>
              <a:rPr lang="en-US"/>
              <a:t>alled </a:t>
            </a:r>
            <a:r>
              <a:rPr lang="en-US" b="1" dirty="0"/>
              <a:t>lexicons</a:t>
            </a:r>
          </a:p>
          <a:p>
            <a:r>
              <a:rPr lang="en-US" dirty="0"/>
              <a:t>There are various publicly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Generative Model for Multinomial Na</a:t>
            </a:r>
            <a:r>
              <a:rPr lang="fr-FR" sz="2800" err="1"/>
              <a:t>ï</a:t>
            </a:r>
            <a:r>
              <a:rPr lang="en-US" sz="2800" err="1"/>
              <a:t>ve</a:t>
            </a:r>
            <a:r>
              <a:rPr lang="en-US" sz="280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Naï</a:t>
            </a:r>
            <a:r>
              <a:rPr lang="en-US" sz="2800" err="1"/>
              <a:t>ve</a:t>
            </a:r>
            <a:r>
              <a:rPr lang="en-US" sz="2800"/>
              <a:t> </a:t>
            </a:r>
            <a:r>
              <a:rPr lang="en-US" sz="2800" err="1"/>
              <a:t>bayes</a:t>
            </a:r>
            <a:r>
              <a:rPr lang="en-US" sz="2800"/>
              <a:t> classifiers can use any sort of feature</a:t>
            </a:r>
          </a:p>
          <a:p>
            <a:pPr lvl="1"/>
            <a:r>
              <a:rPr lang="en-US" sz="2400"/>
              <a:t>URL, email address, dictionaries, network features</a:t>
            </a:r>
          </a:p>
          <a:p>
            <a:r>
              <a:rPr lang="en-US" sz="2800"/>
              <a:t>But if, as in the previous slides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only</a:t>
            </a:r>
            <a:r>
              <a:rPr lang="en-US" sz="2400"/>
              <a:t> word features 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all</a:t>
            </a:r>
            <a:r>
              <a:rPr lang="en-US" sz="2400"/>
              <a:t> of the words in the text (not a subset)</a:t>
            </a:r>
          </a:p>
          <a:p>
            <a:r>
              <a:rPr lang="en-US" sz="2800"/>
              <a:t>Then </a:t>
            </a:r>
          </a:p>
          <a:p>
            <a:pPr lvl="1"/>
            <a:r>
              <a:rPr lang="en-US" sz="2400"/>
              <a:t>Na</a:t>
            </a:r>
            <a:r>
              <a:rPr lang="fr-FR"/>
              <a:t>i</a:t>
            </a:r>
            <a:r>
              <a:rPr lang="en-US" sz="2400" err="1"/>
              <a:t>ve</a:t>
            </a:r>
            <a:r>
              <a:rPr lang="en-US" sz="240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D41D7-835B-4C03-CE72-3C71FE21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928048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Affective</a:t>
            </a:r>
            <a:r>
              <a:rPr lang="de-DE" dirty="0"/>
              <a:t> States: </a:t>
            </a:r>
            <a:r>
              <a:rPr lang="de-DE" dirty="0" err="1"/>
              <a:t>Typology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K.R. Scherer (2009)</a:t>
            </a:r>
          </a:p>
        </p:txBody>
      </p:sp>
      <p:pic>
        <p:nvPicPr>
          <p:cNvPr id="6" name="Inhaltsplatzhalter 5" descr="Ein Bild, das Text, Screenshot, Schrift, Webseite enthält.&#10;&#10;Automatisch generierte Beschreibung">
            <a:extLst>
              <a:ext uri="{FF2B5EF4-FFF2-40B4-BE49-F238E27FC236}">
                <a16:creationId xmlns:a16="http://schemas.microsoft.com/office/drawing/2014/main" id="{9FE12A79-F248-5BAB-FE4C-A92D3D9B4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047750"/>
            <a:ext cx="5776156" cy="3429000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E6D0460-4C03-4A43-8B28-EAD47EBE268F}"/>
              </a:ext>
            </a:extLst>
          </p:cNvPr>
          <p:cNvSpPr txBox="1"/>
          <p:nvPr/>
        </p:nvSpPr>
        <p:spPr>
          <a:xfrm>
            <a:off x="1735494" y="4693298"/>
            <a:ext cx="5166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Credit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diagram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A. Kumar, https://</a:t>
            </a:r>
            <a:r>
              <a:rPr lang="de-DE" sz="1000" dirty="0" err="1"/>
              <a:t>doi.org</a:t>
            </a:r>
            <a:r>
              <a:rPr lang="de-DE" sz="1000" dirty="0"/>
              <a:t>/10.1007/s11042-021-11262-8</a:t>
            </a:r>
          </a:p>
        </p:txBody>
      </p:sp>
    </p:spTree>
    <p:extLst>
      <p:ext uri="{BB962C8B-B14F-4D97-AF65-F5344CB8AC3E}">
        <p14:creationId xmlns:p14="http://schemas.microsoft.com/office/powerpoint/2010/main" val="4178717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74E0D-4C53-6D71-2A4B-6495F620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Multi-Class (multi-</a:t>
            </a:r>
            <a:r>
              <a:rPr lang="de-DE" dirty="0" err="1"/>
              <a:t>value</a:t>
            </a:r>
            <a:r>
              <a:rPr lang="de-DE" dirty="0"/>
              <a:t>) Classification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87D6AF-9D3E-8A6C-20CE-6BE98C70C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multinomial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multi-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a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addressed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</a:t>
            </a:r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such multi-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?</a:t>
            </a:r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such multi-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7735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5A828-6F32-7C7D-3C07-DA1B4D1E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Resource</a:t>
            </a:r>
            <a:r>
              <a:rPr lang="de-DE" dirty="0"/>
              <a:t>: Reuters-21578 Data 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8A9DE-453D-A68F-F422-960AE2AD6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21,578 </a:t>
            </a:r>
            <a:r>
              <a:rPr lang="de-DE" dirty="0" err="1"/>
              <a:t>docs</a:t>
            </a:r>
            <a:r>
              <a:rPr lang="de-DE" dirty="0"/>
              <a:t> (</a:t>
            </a:r>
            <a:r>
              <a:rPr lang="de-DE" dirty="0" err="1"/>
              <a:t>each</a:t>
            </a:r>
            <a:r>
              <a:rPr lang="de-DE" dirty="0"/>
              <a:t> 90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, 200 </a:t>
            </a:r>
            <a:r>
              <a:rPr lang="de-DE" dirty="0" err="1"/>
              <a:t>tokens</a:t>
            </a:r>
            <a:r>
              <a:rPr lang="de-DE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118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</a:t>
            </a:r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article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</a:t>
            </a:r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de-DE" dirty="0"/>
              <a:t>Average </a:t>
            </a:r>
            <a:r>
              <a:rPr lang="de-DE" dirty="0" err="1"/>
              <a:t>document</a:t>
            </a:r>
            <a:r>
              <a:rPr lang="de-DE" dirty="0"/>
              <a:t>(</a:t>
            </a:r>
            <a:r>
              <a:rPr lang="de-DE" dirty="0" err="1"/>
              <a:t>with</a:t>
            </a:r>
            <a:r>
              <a:rPr lang="de-DE" dirty="0"/>
              <a:t> at least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) </a:t>
            </a:r>
            <a:r>
              <a:rPr lang="de-DE" dirty="0" err="1"/>
              <a:t>has</a:t>
            </a:r>
            <a:r>
              <a:rPr lang="de-DE" dirty="0"/>
              <a:t> at 1.24 </a:t>
            </a:r>
            <a:r>
              <a:rPr lang="de-DE" dirty="0" err="1"/>
              <a:t>classes</a:t>
            </a:r>
            <a:endParaRPr lang="de-DE" dirty="0"/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10 </a:t>
            </a:r>
            <a:r>
              <a:rPr lang="de-DE" dirty="0" err="1"/>
              <a:t>of</a:t>
            </a:r>
            <a:r>
              <a:rPr lang="de-DE" dirty="0"/>
              <a:t> 118 </a:t>
            </a:r>
            <a:r>
              <a:rPr lang="de-DE" dirty="0" err="1"/>
              <a:t>categories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large</a:t>
            </a:r>
          </a:p>
          <a:p>
            <a:pPr marL="965200" lvl="2" indent="-457200"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1800" dirty="0"/>
              <a:t>(#</a:t>
            </a:r>
            <a:r>
              <a:rPr lang="de-DE" sz="1800" dirty="0" err="1"/>
              <a:t>train</a:t>
            </a:r>
            <a:r>
              <a:rPr lang="de-DE" sz="1800" dirty="0"/>
              <a:t>,#</a:t>
            </a:r>
            <a:r>
              <a:rPr lang="de-DE" sz="1800" dirty="0" err="1"/>
              <a:t>test</a:t>
            </a:r>
            <a:r>
              <a:rPr lang="de-DE" sz="1800" dirty="0"/>
              <a:t>):</a:t>
            </a:r>
            <a:r>
              <a:rPr lang="de-DE" sz="1800" dirty="0" err="1"/>
              <a:t>earn</a:t>
            </a:r>
            <a:r>
              <a:rPr lang="de-DE" sz="1800" dirty="0"/>
              <a:t>(2877,1087),</a:t>
            </a:r>
            <a:r>
              <a:rPr lang="de-DE" sz="1800" dirty="0" err="1"/>
              <a:t>acquisitions</a:t>
            </a:r>
            <a:r>
              <a:rPr lang="de-DE" sz="1800" dirty="0"/>
              <a:t> (1650,179), </a:t>
            </a:r>
            <a:r>
              <a:rPr lang="de-DE" sz="1800" dirty="0" err="1"/>
              <a:t>money-fx</a:t>
            </a:r>
            <a:r>
              <a:rPr lang="de-DE" sz="1800" dirty="0"/>
              <a:t>(538,179),</a:t>
            </a:r>
            <a:r>
              <a:rPr lang="de-DE" sz="1800" dirty="0" err="1"/>
              <a:t>grain</a:t>
            </a:r>
            <a:r>
              <a:rPr lang="de-DE" sz="1800" dirty="0"/>
              <a:t>(433,149),</a:t>
            </a:r>
            <a:r>
              <a:rPr lang="de-DE" sz="1800" dirty="0" err="1"/>
              <a:t>crude</a:t>
            </a:r>
            <a:r>
              <a:rPr lang="de-DE" sz="1800" dirty="0"/>
              <a:t>(389,189),trade(369,119),</a:t>
            </a:r>
            <a:br>
              <a:rPr lang="de-DE" sz="1800" dirty="0"/>
            </a:br>
            <a:r>
              <a:rPr lang="de-DE" sz="1800" dirty="0" err="1"/>
              <a:t>interest</a:t>
            </a:r>
            <a:r>
              <a:rPr lang="de-DE" sz="1800" dirty="0"/>
              <a:t>(347,131),</a:t>
            </a:r>
            <a:r>
              <a:rPr lang="de-DE" sz="1800" dirty="0" err="1"/>
              <a:t>ship</a:t>
            </a:r>
            <a:r>
              <a:rPr lang="de-DE" sz="1800" dirty="0"/>
              <a:t>(197,89),</a:t>
            </a:r>
            <a:r>
              <a:rPr lang="de-DE" sz="1800" dirty="0" err="1"/>
              <a:t>wheat</a:t>
            </a:r>
            <a:r>
              <a:rPr lang="de-DE" sz="1800" dirty="0"/>
              <a:t>(212,71),</a:t>
            </a:r>
            <a:r>
              <a:rPr lang="de-DE" sz="1800" dirty="0" err="1"/>
              <a:t>corn</a:t>
            </a:r>
            <a:r>
              <a:rPr lang="de-DE" sz="1800" dirty="0"/>
              <a:t> (182,56)</a:t>
            </a:r>
          </a:p>
        </p:txBody>
      </p:sp>
    </p:spTree>
    <p:extLst>
      <p:ext uri="{BB962C8B-B14F-4D97-AF65-F5344CB8AC3E}">
        <p14:creationId xmlns:p14="http://schemas.microsoft.com/office/powerpoint/2010/main" val="23579285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1749E-5B93-B5C6-169C-BC220BD2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Reuters-21578 Data Sample </a:t>
            </a:r>
            <a:r>
              <a:rPr lang="de-DE" dirty="0" err="1"/>
              <a:t>Excerpt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B41C9-F8A0-A0BE-7ECF-31F3D466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&lt;DATE&gt; 2-MAR-1987 16:51:43:42&lt;/DATE&gt;</a:t>
            </a:r>
          </a:p>
          <a:p>
            <a:r>
              <a:rPr lang="de-DE" sz="2400" dirty="0">
                <a:solidFill>
                  <a:srgbClr val="FF0000"/>
                </a:solidFill>
              </a:rPr>
              <a:t>&lt;TOPICS&gt;&lt;D&gt;livestock&lt;/D&gt; &gt;&lt;D&gt;</a:t>
            </a:r>
            <a:r>
              <a:rPr lang="de-DE" sz="2400" dirty="0" err="1">
                <a:solidFill>
                  <a:srgbClr val="FF0000"/>
                </a:solidFill>
              </a:rPr>
              <a:t>hog</a:t>
            </a:r>
            <a:r>
              <a:rPr lang="de-DE" sz="2400" dirty="0">
                <a:solidFill>
                  <a:srgbClr val="FF0000"/>
                </a:solidFill>
              </a:rPr>
              <a:t>&lt;/D&gt; &lt;/TOPICS&gt;</a:t>
            </a:r>
          </a:p>
          <a:p>
            <a:r>
              <a:rPr lang="de-DE" sz="2400" dirty="0"/>
              <a:t>&lt;DATELINE&gt; Chicago, March 2 - &lt;/DATELINE&gt; &lt;BODY&gt; The American </a:t>
            </a:r>
            <a:r>
              <a:rPr lang="de-DE" sz="2400" dirty="0" err="1"/>
              <a:t>Pork</a:t>
            </a:r>
            <a:r>
              <a:rPr lang="de-DE" sz="2400" dirty="0"/>
              <a:t> </a:t>
            </a:r>
            <a:r>
              <a:rPr lang="de-DE" sz="2400" dirty="0" err="1"/>
              <a:t>Congress</a:t>
            </a:r>
            <a:r>
              <a:rPr lang="de-DE" sz="2400" dirty="0"/>
              <a:t> kicks off </a:t>
            </a:r>
            <a:r>
              <a:rPr lang="de-DE" sz="2400" dirty="0" err="1"/>
              <a:t>tomorrow</a:t>
            </a:r>
            <a:r>
              <a:rPr lang="de-DE" sz="2400" dirty="0"/>
              <a:t>, March 3, in Indianapolis </a:t>
            </a:r>
            <a:r>
              <a:rPr lang="de-DE" sz="2400" dirty="0" err="1"/>
              <a:t>with</a:t>
            </a:r>
            <a:r>
              <a:rPr lang="de-DE" sz="2400" dirty="0"/>
              <a:t> 160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nations</a:t>
            </a:r>
            <a:r>
              <a:rPr lang="de-DE" sz="2400" dirty="0"/>
              <a:t> </a:t>
            </a:r>
            <a:r>
              <a:rPr lang="de-DE" sz="2400" dirty="0" err="1"/>
              <a:t>pork</a:t>
            </a:r>
            <a:r>
              <a:rPr lang="de-DE" sz="2400" dirty="0"/>
              <a:t> </a:t>
            </a:r>
            <a:r>
              <a:rPr lang="de-DE" sz="2400" dirty="0" err="1"/>
              <a:t>producers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44 </a:t>
            </a:r>
            <a:r>
              <a:rPr lang="de-DE" sz="2400" dirty="0" err="1"/>
              <a:t>member</a:t>
            </a:r>
            <a:r>
              <a:rPr lang="de-DE" sz="2400" dirty="0"/>
              <a:t> </a:t>
            </a:r>
            <a:r>
              <a:rPr lang="de-DE" sz="2400" dirty="0" err="1"/>
              <a:t>states</a:t>
            </a:r>
            <a:r>
              <a:rPr lang="de-DE" sz="2400" dirty="0"/>
              <a:t> </a:t>
            </a:r>
            <a:r>
              <a:rPr lang="de-DE" sz="2400" dirty="0" err="1"/>
              <a:t>determining</a:t>
            </a:r>
            <a:r>
              <a:rPr lang="de-DE" sz="2400" dirty="0"/>
              <a:t> </a:t>
            </a:r>
            <a:r>
              <a:rPr lang="de-DE" sz="2400" dirty="0" err="1"/>
              <a:t>industry</a:t>
            </a:r>
            <a:r>
              <a:rPr lang="de-DE" sz="2400" dirty="0"/>
              <a:t> </a:t>
            </a:r>
            <a:r>
              <a:rPr lang="de-DE" sz="2400" dirty="0" err="1"/>
              <a:t>positions</a:t>
            </a:r>
            <a:r>
              <a:rPr lang="de-DE" sz="2400" dirty="0"/>
              <a:t> on a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issues</a:t>
            </a:r>
            <a:r>
              <a:rPr lang="de-DE" sz="2400" dirty="0"/>
              <a:t>, </a:t>
            </a:r>
            <a:r>
              <a:rPr lang="de-DE" sz="2400" dirty="0" err="1"/>
              <a:t>according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National </a:t>
            </a:r>
            <a:r>
              <a:rPr lang="de-DE" sz="2400" dirty="0" err="1"/>
              <a:t>Pork</a:t>
            </a:r>
            <a:r>
              <a:rPr lang="de-DE" sz="2400" dirty="0"/>
              <a:t> Producers Council, NPPC. … &lt;BODY&gt; </a:t>
            </a:r>
          </a:p>
        </p:txBody>
      </p:sp>
    </p:spTree>
    <p:extLst>
      <p:ext uri="{BB962C8B-B14F-4D97-AF65-F5344CB8AC3E}">
        <p14:creationId xmlns:p14="http://schemas.microsoft.com/office/powerpoint/2010/main" val="24301491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EEF209-1657-F3BE-19F2-09DFCA39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a multi-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44AD14-F50E-FB9B-9D0E-19F6B3714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47750"/>
            <a:ext cx="7543801" cy="3429000"/>
          </a:xfrm>
        </p:spPr>
        <p:txBody>
          <a:bodyPr>
            <a:normAutofit/>
          </a:bodyPr>
          <a:lstStyle/>
          <a:p>
            <a:r>
              <a:rPr lang="de-DE" dirty="0" err="1"/>
              <a:t>Two</a:t>
            </a:r>
            <a:r>
              <a:rPr lang="de-DE" dirty="0"/>
              <a:t> alternatives: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possible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assignments</a:t>
            </a:r>
            <a:endParaRPr lang="de-DE" dirty="0"/>
          </a:p>
          <a:p>
            <a:pPr lvl="2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for</a:t>
            </a:r>
            <a:r>
              <a:rPr lang="de-DE" dirty="0"/>
              <a:t> 118 </a:t>
            </a:r>
            <a:r>
              <a:rPr lang="de-DE" dirty="0" err="1"/>
              <a:t>categories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possible </a:t>
            </a:r>
            <a:r>
              <a:rPr lang="de-DE" dirty="0" err="1"/>
              <a:t>categories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</a:t>
            </a:r>
            <a:r>
              <a:rPr lang="de-DE" baseline="30000" dirty="0"/>
              <a:t>118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n-many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classifiers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category</a:t>
            </a:r>
            <a:endParaRPr lang="de-DE" dirty="0"/>
          </a:p>
          <a:p>
            <a:pPr lvl="2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for</a:t>
            </a:r>
            <a:r>
              <a:rPr lang="de-DE" dirty="0"/>
              <a:t> 118 </a:t>
            </a:r>
            <a:r>
              <a:rPr lang="de-DE" dirty="0" err="1"/>
              <a:t>categories</a:t>
            </a:r>
            <a:r>
              <a:rPr lang="de-DE" dirty="0"/>
              <a:t>, 118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classifiers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7372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70A8A-B52B-83B8-5586-7B975739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multi-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classifiers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E23ADC-6742-B8B2-211B-1BB86B59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recall</a:t>
            </a:r>
            <a:r>
              <a:rPr lang="de-DE" dirty="0"/>
              <a:t>, </a:t>
            </a:r>
            <a:r>
              <a:rPr lang="de-DE" dirty="0" err="1"/>
              <a:t>precision</a:t>
            </a:r>
            <a:r>
              <a:rPr lang="de-DE" dirty="0"/>
              <a:t>, and F-score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balanced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97151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CE06C-D362-FF79-F19D-5D713825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Confusion matrix c</a:t>
            </a:r>
            <a:r>
              <a:rPr lang="en-DE" baseline="-25000" dirty="0"/>
              <a:t>ij</a:t>
            </a:r>
            <a:endParaRPr lang="en-D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6B628D-A98F-6CED-2420-7EBA66120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519748"/>
              </p:ext>
            </p:extLst>
          </p:nvPr>
        </p:nvGraphicFramePr>
        <p:xfrm>
          <a:off x="822325" y="2307590"/>
          <a:ext cx="7543795" cy="277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685">
                  <a:extLst>
                    <a:ext uri="{9D8B030D-6E8A-4147-A177-3AD203B41FA5}">
                      <a16:colId xmlns:a16="http://schemas.microsoft.com/office/drawing/2014/main" val="1355733225"/>
                    </a:ext>
                  </a:extLst>
                </a:gridCol>
                <a:gridCol w="1077685">
                  <a:extLst>
                    <a:ext uri="{9D8B030D-6E8A-4147-A177-3AD203B41FA5}">
                      <a16:colId xmlns:a16="http://schemas.microsoft.com/office/drawing/2014/main" val="1317798926"/>
                    </a:ext>
                  </a:extLst>
                </a:gridCol>
                <a:gridCol w="1077685">
                  <a:extLst>
                    <a:ext uri="{9D8B030D-6E8A-4147-A177-3AD203B41FA5}">
                      <a16:colId xmlns:a16="http://schemas.microsoft.com/office/drawing/2014/main" val="1767039855"/>
                    </a:ext>
                  </a:extLst>
                </a:gridCol>
                <a:gridCol w="1077685">
                  <a:extLst>
                    <a:ext uri="{9D8B030D-6E8A-4147-A177-3AD203B41FA5}">
                      <a16:colId xmlns:a16="http://schemas.microsoft.com/office/drawing/2014/main" val="672576709"/>
                    </a:ext>
                  </a:extLst>
                </a:gridCol>
                <a:gridCol w="1077685">
                  <a:extLst>
                    <a:ext uri="{9D8B030D-6E8A-4147-A177-3AD203B41FA5}">
                      <a16:colId xmlns:a16="http://schemas.microsoft.com/office/drawing/2014/main" val="2861414845"/>
                    </a:ext>
                  </a:extLst>
                </a:gridCol>
                <a:gridCol w="1077685">
                  <a:extLst>
                    <a:ext uri="{9D8B030D-6E8A-4147-A177-3AD203B41FA5}">
                      <a16:colId xmlns:a16="http://schemas.microsoft.com/office/drawing/2014/main" val="768684892"/>
                    </a:ext>
                  </a:extLst>
                </a:gridCol>
                <a:gridCol w="1077685">
                  <a:extLst>
                    <a:ext uri="{9D8B030D-6E8A-4147-A177-3AD203B41FA5}">
                      <a16:colId xmlns:a16="http://schemas.microsoft.com/office/drawing/2014/main" val="2841150780"/>
                    </a:ext>
                  </a:extLst>
                </a:gridCol>
              </a:tblGrid>
              <a:tr h="553720">
                <a:tc>
                  <a:txBody>
                    <a:bodyPr/>
                    <a:lstStyle/>
                    <a:p>
                      <a:r>
                        <a:rPr lang="en-DE" dirty="0"/>
                        <a:t>Docs in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Assigned 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Assigned poultry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Assigned wheat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Assigned 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Assigned 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Assigned trade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True 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True poultry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5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True wheat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4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True 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3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True 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0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True trade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05784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8FEBA1A7-B26A-61AE-ED02-55C8F9DC3171}"/>
              </a:ext>
            </a:extLst>
          </p:cNvPr>
          <p:cNvSpPr txBox="1"/>
          <p:nvPr/>
        </p:nvSpPr>
        <p:spPr>
          <a:xfrm>
            <a:off x="1018903" y="971551"/>
            <a:ext cx="78964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pair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&lt;</a:t>
            </a:r>
            <a:r>
              <a:rPr lang="de-DE" dirty="0" err="1"/>
              <a:t>c</a:t>
            </a:r>
            <a:r>
              <a:rPr lang="de-DE" baseline="-25000" dirty="0" err="1"/>
              <a:t>i</a:t>
            </a:r>
            <a:r>
              <a:rPr lang="de-DE" dirty="0" err="1"/>
              <a:t>,c</a:t>
            </a:r>
            <a:r>
              <a:rPr lang="de-DE" baseline="-25000" dirty="0" err="1"/>
              <a:t>j</a:t>
            </a:r>
            <a:r>
              <a:rPr lang="de-DE" dirty="0"/>
              <a:t>&gt;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c</a:t>
            </a:r>
            <a:r>
              <a:rPr lang="de-DE" baseline="-25000" dirty="0"/>
              <a:t>i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incorrectly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</a:t>
            </a:r>
            <a:r>
              <a:rPr lang="de-DE" baseline="-25000" dirty="0" err="1"/>
              <a:t>j</a:t>
            </a:r>
            <a:r>
              <a:rPr lang="de-DE" dirty="0"/>
              <a:t>?</a:t>
            </a:r>
            <a:br>
              <a:rPr lang="de-DE" dirty="0"/>
            </a:br>
            <a:r>
              <a:rPr lang="de-DE" sz="1800" dirty="0"/>
              <a:t>E.g.: c</a:t>
            </a:r>
            <a:r>
              <a:rPr lang="de-DE" sz="1800" baseline="-25000" dirty="0"/>
              <a:t>3,2: </a:t>
            </a:r>
            <a:r>
              <a:rPr lang="de-DE" sz="1800" dirty="0"/>
              <a:t>90 </a:t>
            </a:r>
            <a:r>
              <a:rPr lang="de-DE" sz="1800" dirty="0" err="1"/>
              <a:t>wheat</a:t>
            </a:r>
            <a:r>
              <a:rPr lang="de-DE" sz="1800" dirty="0"/>
              <a:t> </a:t>
            </a:r>
            <a:r>
              <a:rPr lang="de-DE" sz="1800" dirty="0" err="1"/>
              <a:t>documents</a:t>
            </a:r>
            <a:r>
              <a:rPr lang="de-DE" sz="1800" dirty="0"/>
              <a:t> </a:t>
            </a:r>
            <a:r>
              <a:rPr lang="de-DE" sz="1800" dirty="0" err="1"/>
              <a:t>incorrectly</a:t>
            </a:r>
            <a:r>
              <a:rPr lang="de-DE" sz="1800" dirty="0"/>
              <a:t> </a:t>
            </a:r>
            <a:r>
              <a:rPr lang="de-DE" sz="1800" dirty="0" err="1"/>
              <a:t>assigned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poultry</a:t>
            </a:r>
            <a:r>
              <a:rPr lang="de-DE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02007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A74C-FD88-B2FF-5E15-EF8A7E76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 Class Evaluation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3A666-FEC0-FB1F-8470-B0656A680E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DE" dirty="0"/>
                  <a:t>Precision	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𝑖𝑖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nary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𝑖𝑗</m:t>
                        </m:r>
                      </m:den>
                    </m:f>
                  </m:oMath>
                </a14:m>
                <a:endParaRPr lang="en-DE" dirty="0"/>
              </a:p>
              <a:p>
                <a:endParaRPr lang="en-DE" dirty="0"/>
              </a:p>
              <a:p>
                <a:r>
                  <a:rPr lang="en-DE" dirty="0"/>
                  <a:t>R</a:t>
                </a:r>
                <a:r>
                  <a:rPr lang="en-US" dirty="0"/>
                  <a:t>e</a:t>
                </a:r>
                <a:r>
                  <a:rPr lang="en-DE" dirty="0"/>
                  <a:t>call 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𝑖𝑖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nary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𝑗𝑖</m:t>
                        </m:r>
                      </m:den>
                    </m:f>
                  </m:oMath>
                </a14:m>
                <a:endParaRPr lang="en-DE" dirty="0"/>
              </a:p>
              <a:p>
                <a:endParaRPr lang="en-DE" dirty="0"/>
              </a:p>
              <a:p>
                <a:r>
                  <a:rPr lang="en-DE" dirty="0"/>
                  <a:t>Accuracy: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nary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𝑖𝑖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nary>
                          </m:e>
                        </m:nary>
                        <m:r>
                          <a:rPr lang="de-DE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baseline="-25000" smtClean="0"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3A666-FEC0-FB1F-8470-B0656A680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852" t="-5535" b="-180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9045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4534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26D1AE-073D-AE40-A74F-200A69B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750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do we know if one classifier is better than another?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D06FE-E11D-054E-98C4-D82B54C7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9433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Given:</a:t>
            </a:r>
          </a:p>
          <a:p>
            <a:pPr lvl="1"/>
            <a:r>
              <a:rPr lang="en-US"/>
              <a:t>Classifier A and B</a:t>
            </a:r>
          </a:p>
          <a:p>
            <a:pPr lvl="1"/>
            <a:r>
              <a:rPr lang="en-US"/>
              <a:t>Metric M: M(</a:t>
            </a:r>
            <a:r>
              <a:rPr lang="en-US" err="1"/>
              <a:t>A,x</a:t>
            </a:r>
            <a:r>
              <a:rPr lang="en-US"/>
              <a:t>) is the performance of </a:t>
            </a:r>
            <a:r>
              <a:rPr lang="en-US" i="1"/>
              <a:t>A</a:t>
            </a:r>
            <a:r>
              <a:rPr lang="en-US"/>
              <a:t> on </a:t>
            </a:r>
            <a:r>
              <a:rPr lang="en-US" err="1"/>
              <a:t>testset</a:t>
            </a:r>
            <a:r>
              <a:rPr lang="en-US"/>
              <a:t> </a:t>
            </a:r>
            <a:r>
              <a:rPr lang="en-US" i="1"/>
              <a:t>x</a:t>
            </a:r>
          </a:p>
          <a:p>
            <a:pPr lvl="1"/>
            <a:r>
              <a:rPr lang="en-US"/>
              <a:t>𝛿(x): the performance difference between A, B on x:</a:t>
            </a:r>
          </a:p>
          <a:p>
            <a:pPr lvl="2"/>
            <a:r>
              <a:rPr lang="en-US"/>
              <a:t>𝛿(x) = M(</a:t>
            </a:r>
            <a:r>
              <a:rPr lang="en-US" err="1"/>
              <a:t>A,x</a:t>
            </a:r>
            <a:r>
              <a:rPr lang="en-US"/>
              <a:t>) – M(</a:t>
            </a:r>
            <a:r>
              <a:rPr lang="en-US" err="1"/>
              <a:t>B,x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r>
              <a:rPr lang="en-US"/>
              <a:t>We want to know if 𝛿(x)&gt;0, meaning A is better than B</a:t>
            </a:r>
          </a:p>
          <a:p>
            <a:pPr lvl="1"/>
            <a:r>
              <a:rPr lang="en-US"/>
              <a:t>𝛿(x) is called the </a:t>
            </a:r>
            <a:r>
              <a:rPr lang="en-US" b="1"/>
              <a:t>effect size </a:t>
            </a:r>
          </a:p>
          <a:p>
            <a:pPr lvl="1"/>
            <a:r>
              <a:rPr lang="en-US"/>
              <a:t>Suppose we look and see that 𝛿(x)  is positive. Are we done?</a:t>
            </a:r>
          </a:p>
          <a:p>
            <a:pPr lvl="1"/>
            <a:r>
              <a:rPr lang="en-US"/>
              <a:t>No!  This might be just an accident of this one test set, or circumstance of the experiment.  Instead: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82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5921</Words>
  <Application>Microsoft Macintosh PowerPoint</Application>
  <PresentationFormat>Bildschirmpräsentation (16:9)</PresentationFormat>
  <Paragraphs>785</Paragraphs>
  <Slides>119</Slides>
  <Notes>35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119</vt:i4>
      </vt:variant>
    </vt:vector>
  </HeadingPairs>
  <TitlesOfParts>
    <vt:vector size="134" baseType="lpstr">
      <vt:lpstr>Arial</vt:lpstr>
      <vt:lpstr>Calibri</vt:lpstr>
      <vt:lpstr>Calibri (Headings)</vt:lpstr>
      <vt:lpstr>Calibri Light</vt:lpstr>
      <vt:lpstr>Cambria Math</vt:lpstr>
      <vt:lpstr>Courier</vt:lpstr>
      <vt:lpstr>Lucida Grande</vt:lpstr>
      <vt:lpstr>Lucida Sans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Text Classification and Naive Bayes</vt:lpstr>
      <vt:lpstr>Is this spam?</vt:lpstr>
      <vt:lpstr>Who wrote which Federalist papers?</vt:lpstr>
      <vt:lpstr>What is the subject of this medical article?</vt:lpstr>
      <vt:lpstr>Positive or negative movie review?</vt:lpstr>
      <vt:lpstr>Why sentiment analysis?</vt:lpstr>
      <vt:lpstr>Positive or negative movie review?</vt:lpstr>
      <vt:lpstr>Affective States: Typology by K.R. Scherer (2009)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Contextual Valence Shifters</vt:lpstr>
      <vt:lpstr>Simple Lexical Valence</vt:lpstr>
      <vt:lpstr>Lexical Valence in Text</vt:lpstr>
      <vt:lpstr>Contextual Valence Shifters</vt:lpstr>
      <vt:lpstr>Contextual Valence Shifters</vt:lpstr>
      <vt:lpstr>Discourse Based Contextual Valence Shifters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Multi-Class (multi-value) Classification</vt:lpstr>
      <vt:lpstr>Data Resource: Reuters-21578 Data Set</vt:lpstr>
      <vt:lpstr>Reuters-21578 Data Sample Excerpt</vt:lpstr>
      <vt:lpstr>How to implement a multi-value classifier?</vt:lpstr>
      <vt:lpstr>How to evaluate multi-value classifiers</vt:lpstr>
      <vt:lpstr>Confusion matrix cij</vt:lpstr>
      <vt:lpstr>Per Class Evaluation Measures</vt:lpstr>
      <vt:lpstr>Text Classification and Naive Bayes</vt:lpstr>
      <vt:lpstr>Text Classification and Naive Bayes</vt:lpstr>
      <vt:lpstr>How do we know if one classifier is better than another?</vt:lpstr>
      <vt:lpstr>Statistical Hypothesis Testing</vt:lpstr>
      <vt:lpstr>Statistical Hypothesis Testing</vt:lpstr>
      <vt:lpstr>Statistical Hypothesis Testing</vt:lpstr>
      <vt:lpstr>Statistical Hypothesis Testing</vt:lpstr>
      <vt:lpstr>Text Classification and Naive Bayes</vt:lpstr>
      <vt:lpstr>Text Classification and Naive Bayes</vt:lpstr>
      <vt:lpstr>Bootstrap test</vt:lpstr>
      <vt:lpstr>Bootstrap example</vt:lpstr>
      <vt:lpstr>Bootstrap example</vt:lpstr>
      <vt:lpstr>Bootstrap example</vt:lpstr>
      <vt:lpstr>Bootstrap example</vt:lpstr>
      <vt:lpstr>Bootstrap example</vt:lpstr>
      <vt:lpstr>Paired bootstrap example</vt:lpstr>
      <vt:lpstr>Text Classification and Naive Bayes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Text Classification and Naive Bayes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Naive Bayes</dc:title>
  <dc:subject>Speech and Language Processing</dc:subject>
  <dc:creator>Dan Jurafsky</dc:creator>
  <cp:keywords/>
  <dc:description/>
  <cp:lastModifiedBy>Erhard Hinrichs</cp:lastModifiedBy>
  <cp:revision>317</cp:revision>
  <cp:lastPrinted>2021-03-28T22:22:47Z</cp:lastPrinted>
  <dcterms:created xsi:type="dcterms:W3CDTF">2010-04-19T15:31:24Z</dcterms:created>
  <dcterms:modified xsi:type="dcterms:W3CDTF">2023-12-07T11:28:40Z</dcterms:modified>
  <cp:category/>
</cp:coreProperties>
</file>